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wmf" ContentType="image/x-wmf"/>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0.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1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14.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3.xml" ContentType="application/vnd.openxmlformats-officedocument.presentationml.notesSlide+xml"/>
  <Override PartName="/ppt/notesSlides/notesSlide19.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68" r:id="rId1"/>
  </p:sldMasterIdLst>
  <p:notesMasterIdLst>
    <p:notesMasterId r:id="rId28"/>
  </p:notesMasterIdLst>
  <p:handoutMasterIdLst>
    <p:handoutMasterId r:id="rId29"/>
  </p:handoutMasterIdLst>
  <p:sldIdLst>
    <p:sldId id="256" r:id="rId2"/>
    <p:sldId id="291" r:id="rId3"/>
    <p:sldId id="258" r:id="rId4"/>
    <p:sldId id="292" r:id="rId5"/>
    <p:sldId id="259" r:id="rId6"/>
    <p:sldId id="278" r:id="rId7"/>
    <p:sldId id="279" r:id="rId8"/>
    <p:sldId id="280" r:id="rId9"/>
    <p:sldId id="285" r:id="rId10"/>
    <p:sldId id="281" r:id="rId11"/>
    <p:sldId id="286" r:id="rId12"/>
    <p:sldId id="260" r:id="rId13"/>
    <p:sldId id="287" r:id="rId14"/>
    <p:sldId id="288" r:id="rId15"/>
    <p:sldId id="282" r:id="rId16"/>
    <p:sldId id="289" r:id="rId17"/>
    <p:sldId id="261" r:id="rId18"/>
    <p:sldId id="293" r:id="rId19"/>
    <p:sldId id="294" r:id="rId20"/>
    <p:sldId id="262" r:id="rId21"/>
    <p:sldId id="283" r:id="rId22"/>
    <p:sldId id="295" r:id="rId23"/>
    <p:sldId id="263" r:id="rId24"/>
    <p:sldId id="264" r:id="rId25"/>
    <p:sldId id="296" r:id="rId26"/>
    <p:sldId id="284" r:id="rId27"/>
  </p:sldIdLst>
  <p:sldSz cx="12188825"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9C64"/>
    <a:srgbClr val="9DA25E"/>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39" autoAdjust="0"/>
  </p:normalViewPr>
  <p:slideViewPr>
    <p:cSldViewPr>
      <p:cViewPr>
        <p:scale>
          <a:sx n="75" d="100"/>
          <a:sy n="75" d="100"/>
        </p:scale>
        <p:origin x="226" y="187"/>
      </p:cViewPr>
      <p:guideLst>
        <p:guide orient="horz" pos="2160"/>
        <p:guide pos="3839"/>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2504AF-20C8-4D6A-8C5D-7BF42F5D021B}"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en-US"/>
        </a:p>
      </dgm:t>
    </dgm:pt>
    <dgm:pt modelId="{09728D6C-5453-4C42-932D-2F401E376BDB}">
      <dgm:prSet/>
      <dgm:spPr/>
      <dgm:t>
        <a:bodyPr/>
        <a:lstStyle/>
        <a:p>
          <a:r>
            <a:rPr lang="en-US" b="1"/>
            <a:t>Pre-Contract Phase</a:t>
          </a:r>
          <a:endParaRPr lang="en-US"/>
        </a:p>
      </dgm:t>
    </dgm:pt>
    <dgm:pt modelId="{F52DC7A5-B703-4267-9436-422958A4CAF5}" type="parTrans" cxnId="{575917CE-17BC-4FCC-8B4D-F140460DF4AC}">
      <dgm:prSet/>
      <dgm:spPr/>
      <dgm:t>
        <a:bodyPr/>
        <a:lstStyle/>
        <a:p>
          <a:endParaRPr lang="en-US"/>
        </a:p>
      </dgm:t>
    </dgm:pt>
    <dgm:pt modelId="{C99F50C3-266F-4D92-92C5-1AB9D77E5A39}" type="sibTrans" cxnId="{575917CE-17BC-4FCC-8B4D-F140460DF4AC}">
      <dgm:prSet/>
      <dgm:spPr/>
      <dgm:t>
        <a:bodyPr/>
        <a:lstStyle/>
        <a:p>
          <a:endParaRPr lang="en-US"/>
        </a:p>
      </dgm:t>
    </dgm:pt>
    <dgm:pt modelId="{4A8C6AC5-66FD-4C4B-8FFE-834A2AA47938}">
      <dgm:prSet/>
      <dgm:spPr/>
      <dgm:t>
        <a:bodyPr/>
        <a:lstStyle/>
        <a:p>
          <a:r>
            <a:rPr lang="en-US" b="1"/>
            <a:t>Contract Phase/Contract Terms</a:t>
          </a:r>
          <a:endParaRPr lang="en-US"/>
        </a:p>
      </dgm:t>
    </dgm:pt>
    <dgm:pt modelId="{51FE5B83-6540-4BB4-B245-9F9CF9FB8E98}" type="parTrans" cxnId="{AFDCC1BF-7A37-440C-A612-9F95535BB91F}">
      <dgm:prSet/>
      <dgm:spPr/>
      <dgm:t>
        <a:bodyPr/>
        <a:lstStyle/>
        <a:p>
          <a:endParaRPr lang="en-US"/>
        </a:p>
      </dgm:t>
    </dgm:pt>
    <dgm:pt modelId="{F304AE19-294A-4ED6-AFC9-0E93CF537730}" type="sibTrans" cxnId="{AFDCC1BF-7A37-440C-A612-9F95535BB91F}">
      <dgm:prSet/>
      <dgm:spPr/>
      <dgm:t>
        <a:bodyPr/>
        <a:lstStyle/>
        <a:p>
          <a:endParaRPr lang="en-US"/>
        </a:p>
      </dgm:t>
    </dgm:pt>
    <dgm:pt modelId="{4DE41719-F4ED-48AF-B159-8FC0A4D38F55}">
      <dgm:prSet/>
      <dgm:spPr/>
      <dgm:t>
        <a:bodyPr/>
        <a:lstStyle/>
        <a:p>
          <a:r>
            <a:rPr lang="en-US" b="1"/>
            <a:t>Statutory Assistance on Federal Projects</a:t>
          </a:r>
          <a:endParaRPr lang="en-US"/>
        </a:p>
      </dgm:t>
    </dgm:pt>
    <dgm:pt modelId="{339FD475-DDC1-4077-93EA-4B0E3B18EC3E}" type="parTrans" cxnId="{CD9660E5-0AD7-4027-8EEB-F8FDF9C5C39D}">
      <dgm:prSet/>
      <dgm:spPr/>
      <dgm:t>
        <a:bodyPr/>
        <a:lstStyle/>
        <a:p>
          <a:endParaRPr lang="en-US"/>
        </a:p>
      </dgm:t>
    </dgm:pt>
    <dgm:pt modelId="{BE520CC0-A038-4D51-B3A7-7FC8C90BA062}" type="sibTrans" cxnId="{CD9660E5-0AD7-4027-8EEB-F8FDF9C5C39D}">
      <dgm:prSet/>
      <dgm:spPr/>
      <dgm:t>
        <a:bodyPr/>
        <a:lstStyle/>
        <a:p>
          <a:endParaRPr lang="en-US"/>
        </a:p>
      </dgm:t>
    </dgm:pt>
    <dgm:pt modelId="{C2B189B1-49AD-4753-BE74-D3142B3C3B5A}">
      <dgm:prSet/>
      <dgm:spPr/>
      <dgm:t>
        <a:bodyPr/>
        <a:lstStyle/>
        <a:p>
          <a:r>
            <a:rPr lang="en-US" b="1"/>
            <a:t>Liens</a:t>
          </a:r>
          <a:endParaRPr lang="en-US"/>
        </a:p>
      </dgm:t>
    </dgm:pt>
    <dgm:pt modelId="{89AB9937-2A94-49FC-8C72-B4E3CB4295CE}" type="parTrans" cxnId="{26F414B1-AEEE-4E8F-80F1-86186687B90B}">
      <dgm:prSet/>
      <dgm:spPr/>
      <dgm:t>
        <a:bodyPr/>
        <a:lstStyle/>
        <a:p>
          <a:endParaRPr lang="en-US"/>
        </a:p>
      </dgm:t>
    </dgm:pt>
    <dgm:pt modelId="{0173D613-37D7-4E0B-BC1F-B8CA98A42FEA}" type="sibTrans" cxnId="{26F414B1-AEEE-4E8F-80F1-86186687B90B}">
      <dgm:prSet/>
      <dgm:spPr/>
      <dgm:t>
        <a:bodyPr/>
        <a:lstStyle/>
        <a:p>
          <a:endParaRPr lang="en-US"/>
        </a:p>
      </dgm:t>
    </dgm:pt>
    <dgm:pt modelId="{3D7C1729-7164-4F9A-B99F-8B4443385129}">
      <dgm:prSet/>
      <dgm:spPr/>
      <dgm:t>
        <a:bodyPr/>
        <a:lstStyle/>
        <a:p>
          <a:r>
            <a:rPr lang="en-US" b="1"/>
            <a:t>Post Contract Phase</a:t>
          </a:r>
          <a:endParaRPr lang="en-US"/>
        </a:p>
      </dgm:t>
    </dgm:pt>
    <dgm:pt modelId="{A1698473-7ADE-4742-93CF-D5F9CBE1A523}" type="parTrans" cxnId="{0F0C6F6A-B5FF-430F-ACAB-0F37F92082CD}">
      <dgm:prSet/>
      <dgm:spPr/>
      <dgm:t>
        <a:bodyPr/>
        <a:lstStyle/>
        <a:p>
          <a:endParaRPr lang="en-US"/>
        </a:p>
      </dgm:t>
    </dgm:pt>
    <dgm:pt modelId="{77CBD9E1-5C40-4FDB-AB04-BE43E4603BA4}" type="sibTrans" cxnId="{0F0C6F6A-B5FF-430F-ACAB-0F37F92082CD}">
      <dgm:prSet/>
      <dgm:spPr/>
      <dgm:t>
        <a:bodyPr/>
        <a:lstStyle/>
        <a:p>
          <a:endParaRPr lang="en-US"/>
        </a:p>
      </dgm:t>
    </dgm:pt>
    <dgm:pt modelId="{7CFF27F7-94A6-440A-8CCD-0BCD8CEEDC1D}">
      <dgm:prSet/>
      <dgm:spPr/>
      <dgm:t>
        <a:bodyPr/>
        <a:lstStyle/>
        <a:p>
          <a:r>
            <a:rPr lang="en-US" b="1"/>
            <a:t>Litigation Risks</a:t>
          </a:r>
          <a:endParaRPr lang="en-US"/>
        </a:p>
      </dgm:t>
    </dgm:pt>
    <dgm:pt modelId="{03D91E4B-6044-4342-8EA3-BED41EC5079C}" type="parTrans" cxnId="{57B54D89-66F8-42BE-BF47-B9FC3FCE0B9C}">
      <dgm:prSet/>
      <dgm:spPr/>
      <dgm:t>
        <a:bodyPr/>
        <a:lstStyle/>
        <a:p>
          <a:endParaRPr lang="en-US"/>
        </a:p>
      </dgm:t>
    </dgm:pt>
    <dgm:pt modelId="{FD87073B-0CD6-4562-B684-207E8FA06A91}" type="sibTrans" cxnId="{57B54D89-66F8-42BE-BF47-B9FC3FCE0B9C}">
      <dgm:prSet/>
      <dgm:spPr/>
      <dgm:t>
        <a:bodyPr/>
        <a:lstStyle/>
        <a:p>
          <a:endParaRPr lang="en-US"/>
        </a:p>
      </dgm:t>
    </dgm:pt>
    <dgm:pt modelId="{A5400DB6-CFCD-46DB-B060-C5A131659352}" type="pres">
      <dgm:prSet presAssocID="{992504AF-20C8-4D6A-8C5D-7BF42F5D021B}" presName="Name0" presStyleCnt="0">
        <dgm:presLayoutVars>
          <dgm:dir/>
          <dgm:resizeHandles val="exact"/>
        </dgm:presLayoutVars>
      </dgm:prSet>
      <dgm:spPr/>
    </dgm:pt>
    <dgm:pt modelId="{844FF189-701E-41F9-8815-6BAD76C635C2}" type="pres">
      <dgm:prSet presAssocID="{992504AF-20C8-4D6A-8C5D-7BF42F5D021B}" presName="fgShape" presStyleLbl="fgShp" presStyleIdx="0" presStyleCnt="1"/>
      <dgm:spPr/>
    </dgm:pt>
    <dgm:pt modelId="{1D95840D-5980-4748-890E-18A832841EEE}" type="pres">
      <dgm:prSet presAssocID="{992504AF-20C8-4D6A-8C5D-7BF42F5D021B}" presName="linComp" presStyleCnt="0"/>
      <dgm:spPr/>
    </dgm:pt>
    <dgm:pt modelId="{7201D3D4-6BBC-40BC-BAC2-0C607F0AD838}" type="pres">
      <dgm:prSet presAssocID="{09728D6C-5453-4C42-932D-2F401E376BDB}" presName="compNode" presStyleCnt="0"/>
      <dgm:spPr/>
    </dgm:pt>
    <dgm:pt modelId="{DE5BF5A5-F069-41E1-B259-9B43FFF8BAA7}" type="pres">
      <dgm:prSet presAssocID="{09728D6C-5453-4C42-932D-2F401E376BDB}" presName="bkgdShape" presStyleLbl="node1" presStyleIdx="0" presStyleCnt="6"/>
      <dgm:spPr/>
    </dgm:pt>
    <dgm:pt modelId="{48D01762-2864-4CB7-AB6E-16C799ABAF4F}" type="pres">
      <dgm:prSet presAssocID="{09728D6C-5453-4C42-932D-2F401E376BDB}" presName="nodeTx" presStyleLbl="node1" presStyleIdx="0" presStyleCnt="6">
        <dgm:presLayoutVars>
          <dgm:bulletEnabled val="1"/>
        </dgm:presLayoutVars>
      </dgm:prSet>
      <dgm:spPr/>
    </dgm:pt>
    <dgm:pt modelId="{16D6A012-B47B-45E0-817A-57AACC84EF8D}" type="pres">
      <dgm:prSet presAssocID="{09728D6C-5453-4C42-932D-2F401E376BDB}" presName="invisiNode" presStyleLbl="node1" presStyleIdx="0" presStyleCnt="6"/>
      <dgm:spPr/>
    </dgm:pt>
    <dgm:pt modelId="{A3AC1074-FA69-4B9A-A710-CF6590002D83}" type="pres">
      <dgm:prSet presAssocID="{09728D6C-5453-4C42-932D-2F401E376BDB}" presName="imagNode" presStyleLbl="fgImgPlac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3000" r="-3000"/>
          </a:stretch>
        </a:blipFill>
      </dgm:spPr>
      <dgm:extLst>
        <a:ext uri="{E40237B7-FDA0-4F09-8148-C483321AD2D9}">
          <dgm14:cNvPr xmlns:dgm14="http://schemas.microsoft.com/office/drawing/2010/diagram" id="0" name="" descr="Back with solid fill"/>
        </a:ext>
      </dgm:extLst>
    </dgm:pt>
    <dgm:pt modelId="{0288BEEF-3C3F-4AFF-8DEA-2C8DA01CF0B9}" type="pres">
      <dgm:prSet presAssocID="{C99F50C3-266F-4D92-92C5-1AB9D77E5A39}" presName="sibTrans" presStyleLbl="sibTrans2D1" presStyleIdx="0" presStyleCnt="0"/>
      <dgm:spPr/>
    </dgm:pt>
    <dgm:pt modelId="{97577D39-C806-438A-B34A-7CE4B79146CD}" type="pres">
      <dgm:prSet presAssocID="{4A8C6AC5-66FD-4C4B-8FFE-834A2AA47938}" presName="compNode" presStyleCnt="0"/>
      <dgm:spPr/>
    </dgm:pt>
    <dgm:pt modelId="{D1D742F7-F3EA-4738-9719-1CF78EAB864A}" type="pres">
      <dgm:prSet presAssocID="{4A8C6AC5-66FD-4C4B-8FFE-834A2AA47938}" presName="bkgdShape" presStyleLbl="node1" presStyleIdx="1" presStyleCnt="6"/>
      <dgm:spPr/>
    </dgm:pt>
    <dgm:pt modelId="{76E7779E-81B6-473F-95AE-C8850EA0DD82}" type="pres">
      <dgm:prSet presAssocID="{4A8C6AC5-66FD-4C4B-8FFE-834A2AA47938}" presName="nodeTx" presStyleLbl="node1" presStyleIdx="1" presStyleCnt="6">
        <dgm:presLayoutVars>
          <dgm:bulletEnabled val="1"/>
        </dgm:presLayoutVars>
      </dgm:prSet>
      <dgm:spPr/>
    </dgm:pt>
    <dgm:pt modelId="{7620AF89-C915-4879-83AB-EFEFF11C5A31}" type="pres">
      <dgm:prSet presAssocID="{4A8C6AC5-66FD-4C4B-8FFE-834A2AA47938}" presName="invisiNode" presStyleLbl="node1" presStyleIdx="1" presStyleCnt="6"/>
      <dgm:spPr/>
    </dgm:pt>
    <dgm:pt modelId="{BC721676-24B5-42E8-898D-D85BD0B47741}" type="pres">
      <dgm:prSet presAssocID="{4A8C6AC5-66FD-4C4B-8FFE-834A2AA47938}" presName="imagNode" presStyleLbl="fgImgPlac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3000" r="-3000"/>
          </a:stretch>
        </a:blipFill>
      </dgm:spPr>
      <dgm:extLst>
        <a:ext uri="{E40237B7-FDA0-4F09-8148-C483321AD2D9}">
          <dgm14:cNvPr xmlns:dgm14="http://schemas.microsoft.com/office/drawing/2010/diagram" id="0" name="" descr="Contract with solid fill"/>
        </a:ext>
      </dgm:extLst>
    </dgm:pt>
    <dgm:pt modelId="{D8A6761F-5F81-4529-8B6A-D30AEC2732E8}" type="pres">
      <dgm:prSet presAssocID="{F304AE19-294A-4ED6-AFC9-0E93CF537730}" presName="sibTrans" presStyleLbl="sibTrans2D1" presStyleIdx="0" presStyleCnt="0"/>
      <dgm:spPr/>
    </dgm:pt>
    <dgm:pt modelId="{F859CE6B-0EAC-4EB7-9F71-0093FCB378F2}" type="pres">
      <dgm:prSet presAssocID="{4DE41719-F4ED-48AF-B159-8FC0A4D38F55}" presName="compNode" presStyleCnt="0"/>
      <dgm:spPr/>
    </dgm:pt>
    <dgm:pt modelId="{2FEE2105-D7B1-4A9F-86C5-CB4E3742E299}" type="pres">
      <dgm:prSet presAssocID="{4DE41719-F4ED-48AF-B159-8FC0A4D38F55}" presName="bkgdShape" presStyleLbl="node1" presStyleIdx="2" presStyleCnt="6"/>
      <dgm:spPr/>
    </dgm:pt>
    <dgm:pt modelId="{9413BF34-DB46-4A3B-B229-DD39181B3D94}" type="pres">
      <dgm:prSet presAssocID="{4DE41719-F4ED-48AF-B159-8FC0A4D38F55}" presName="nodeTx" presStyleLbl="node1" presStyleIdx="2" presStyleCnt="6">
        <dgm:presLayoutVars>
          <dgm:bulletEnabled val="1"/>
        </dgm:presLayoutVars>
      </dgm:prSet>
      <dgm:spPr/>
    </dgm:pt>
    <dgm:pt modelId="{FB6782E1-17F0-47EB-A0D2-74E2AEE2EE8F}" type="pres">
      <dgm:prSet presAssocID="{4DE41719-F4ED-48AF-B159-8FC0A4D38F55}" presName="invisiNode" presStyleLbl="node1" presStyleIdx="2" presStyleCnt="6"/>
      <dgm:spPr/>
    </dgm:pt>
    <dgm:pt modelId="{7641CA8C-B7E7-4CC8-AC62-216BC29214BC}" type="pres">
      <dgm:prSet presAssocID="{4DE41719-F4ED-48AF-B159-8FC0A4D38F55}" presName="imagNode" presStyleLbl="fgImgPlac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3000" r="-3000"/>
          </a:stretch>
        </a:blipFill>
      </dgm:spPr>
      <dgm:extLst>
        <a:ext uri="{E40237B7-FDA0-4F09-8148-C483321AD2D9}">
          <dgm14:cNvPr xmlns:dgm14="http://schemas.microsoft.com/office/drawing/2010/diagram" id="0" name="" descr="Boardroom with solid fill"/>
        </a:ext>
      </dgm:extLst>
    </dgm:pt>
    <dgm:pt modelId="{3605427F-33F8-4B06-9D7D-5D6ECF58CDD8}" type="pres">
      <dgm:prSet presAssocID="{BE520CC0-A038-4D51-B3A7-7FC8C90BA062}" presName="sibTrans" presStyleLbl="sibTrans2D1" presStyleIdx="0" presStyleCnt="0"/>
      <dgm:spPr/>
    </dgm:pt>
    <dgm:pt modelId="{1AD2BAAC-D24B-4F50-908A-32BCF943071D}" type="pres">
      <dgm:prSet presAssocID="{C2B189B1-49AD-4753-BE74-D3142B3C3B5A}" presName="compNode" presStyleCnt="0"/>
      <dgm:spPr/>
    </dgm:pt>
    <dgm:pt modelId="{20F2C245-FD20-427A-9A94-A902906B0EDF}" type="pres">
      <dgm:prSet presAssocID="{C2B189B1-49AD-4753-BE74-D3142B3C3B5A}" presName="bkgdShape" presStyleLbl="node1" presStyleIdx="3" presStyleCnt="6"/>
      <dgm:spPr/>
    </dgm:pt>
    <dgm:pt modelId="{3D5323E8-8609-490A-8C4A-794F194FE4F4}" type="pres">
      <dgm:prSet presAssocID="{C2B189B1-49AD-4753-BE74-D3142B3C3B5A}" presName="nodeTx" presStyleLbl="node1" presStyleIdx="3" presStyleCnt="6">
        <dgm:presLayoutVars>
          <dgm:bulletEnabled val="1"/>
        </dgm:presLayoutVars>
      </dgm:prSet>
      <dgm:spPr/>
    </dgm:pt>
    <dgm:pt modelId="{63D57EE9-8DB8-400F-A957-901AD1078637}" type="pres">
      <dgm:prSet presAssocID="{C2B189B1-49AD-4753-BE74-D3142B3C3B5A}" presName="invisiNode" presStyleLbl="node1" presStyleIdx="3" presStyleCnt="6"/>
      <dgm:spPr/>
    </dgm:pt>
    <dgm:pt modelId="{C2108382-B942-402B-972F-A1F1150F109D}" type="pres">
      <dgm:prSet presAssocID="{C2B189B1-49AD-4753-BE74-D3142B3C3B5A}" presName="imagNode" presStyleLbl="fgImgPlac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l="-3000" r="-3000"/>
          </a:stretch>
        </a:blipFill>
      </dgm:spPr>
      <dgm:extLst>
        <a:ext uri="{E40237B7-FDA0-4F09-8148-C483321AD2D9}">
          <dgm14:cNvPr xmlns:dgm14="http://schemas.microsoft.com/office/drawing/2010/diagram" id="0" name="" descr="Document outline"/>
        </a:ext>
      </dgm:extLst>
    </dgm:pt>
    <dgm:pt modelId="{344683EA-728C-40F7-BD73-0F59605F5D94}" type="pres">
      <dgm:prSet presAssocID="{0173D613-37D7-4E0B-BC1F-B8CA98A42FEA}" presName="sibTrans" presStyleLbl="sibTrans2D1" presStyleIdx="0" presStyleCnt="0"/>
      <dgm:spPr/>
    </dgm:pt>
    <dgm:pt modelId="{16AF7321-BE79-481E-8599-27BA1CCC529F}" type="pres">
      <dgm:prSet presAssocID="{3D7C1729-7164-4F9A-B99F-8B4443385129}" presName="compNode" presStyleCnt="0"/>
      <dgm:spPr/>
    </dgm:pt>
    <dgm:pt modelId="{794E0754-EEAB-4AA2-8DD6-C9BB2A021397}" type="pres">
      <dgm:prSet presAssocID="{3D7C1729-7164-4F9A-B99F-8B4443385129}" presName="bkgdShape" presStyleLbl="node1" presStyleIdx="4" presStyleCnt="6"/>
      <dgm:spPr/>
    </dgm:pt>
    <dgm:pt modelId="{BF3470D8-5BD5-47A6-854A-69B2E07EB0FD}" type="pres">
      <dgm:prSet presAssocID="{3D7C1729-7164-4F9A-B99F-8B4443385129}" presName="nodeTx" presStyleLbl="node1" presStyleIdx="4" presStyleCnt="6">
        <dgm:presLayoutVars>
          <dgm:bulletEnabled val="1"/>
        </dgm:presLayoutVars>
      </dgm:prSet>
      <dgm:spPr/>
    </dgm:pt>
    <dgm:pt modelId="{A5F0B432-C672-4776-B68D-C3F49F614E38}" type="pres">
      <dgm:prSet presAssocID="{3D7C1729-7164-4F9A-B99F-8B4443385129}" presName="invisiNode" presStyleLbl="node1" presStyleIdx="4" presStyleCnt="6"/>
      <dgm:spPr/>
    </dgm:pt>
    <dgm:pt modelId="{A08AD127-0C10-4BC2-8E8B-3CFBEF8F19AA}" type="pres">
      <dgm:prSet presAssocID="{3D7C1729-7164-4F9A-B99F-8B4443385129}" presName="imagNode" presStyleLbl="fgImgPlac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l="-3000" r="-3000"/>
          </a:stretch>
        </a:blipFill>
      </dgm:spPr>
      <dgm:extLst>
        <a:ext uri="{E40237B7-FDA0-4F09-8148-C483321AD2D9}">
          <dgm14:cNvPr xmlns:dgm14="http://schemas.microsoft.com/office/drawing/2010/diagram" id="0" name="" descr="Back with solid fill"/>
        </a:ext>
      </dgm:extLst>
    </dgm:pt>
    <dgm:pt modelId="{5272AF43-FA8F-42FD-BFD9-1969A5C67131}" type="pres">
      <dgm:prSet presAssocID="{77CBD9E1-5C40-4FDB-AB04-BE43E4603BA4}" presName="sibTrans" presStyleLbl="sibTrans2D1" presStyleIdx="0" presStyleCnt="0"/>
      <dgm:spPr/>
    </dgm:pt>
    <dgm:pt modelId="{A0EB2BA1-B1A6-4FAD-BC98-38D54AF3BE0D}" type="pres">
      <dgm:prSet presAssocID="{7CFF27F7-94A6-440A-8CCD-0BCD8CEEDC1D}" presName="compNode" presStyleCnt="0"/>
      <dgm:spPr/>
    </dgm:pt>
    <dgm:pt modelId="{4AAA6E64-75DE-4651-A043-E7264FDEA0F5}" type="pres">
      <dgm:prSet presAssocID="{7CFF27F7-94A6-440A-8CCD-0BCD8CEEDC1D}" presName="bkgdShape" presStyleLbl="node1" presStyleIdx="5" presStyleCnt="6"/>
      <dgm:spPr/>
    </dgm:pt>
    <dgm:pt modelId="{D058F5C7-FDD0-454D-8E2C-8300D36DDFDC}" type="pres">
      <dgm:prSet presAssocID="{7CFF27F7-94A6-440A-8CCD-0BCD8CEEDC1D}" presName="nodeTx" presStyleLbl="node1" presStyleIdx="5" presStyleCnt="6">
        <dgm:presLayoutVars>
          <dgm:bulletEnabled val="1"/>
        </dgm:presLayoutVars>
      </dgm:prSet>
      <dgm:spPr/>
    </dgm:pt>
    <dgm:pt modelId="{BB6DAA5A-AB84-4ABC-8A7D-269EDDC974BB}" type="pres">
      <dgm:prSet presAssocID="{7CFF27F7-94A6-440A-8CCD-0BCD8CEEDC1D}" presName="invisiNode" presStyleLbl="node1" presStyleIdx="5" presStyleCnt="6"/>
      <dgm:spPr/>
    </dgm:pt>
    <dgm:pt modelId="{5DBF153D-7AD6-444B-B440-F8338624AECB}" type="pres">
      <dgm:prSet presAssocID="{7CFF27F7-94A6-440A-8CCD-0BCD8CEEDC1D}" presName="imagNode" presStyleLbl="fgImgPlac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l="-3000" r="-3000"/>
          </a:stretch>
        </a:blipFill>
      </dgm:spPr>
      <dgm:extLst>
        <a:ext uri="{E40237B7-FDA0-4F09-8148-C483321AD2D9}">
          <dgm14:cNvPr xmlns:dgm14="http://schemas.microsoft.com/office/drawing/2010/diagram" id="0" name="" descr="Gavel with solid fill"/>
        </a:ext>
      </dgm:extLst>
    </dgm:pt>
  </dgm:ptLst>
  <dgm:cxnLst>
    <dgm:cxn modelId="{1E364D01-F40A-4EA6-AFEF-B45B9DE69F62}" type="presOf" srcId="{C2B189B1-49AD-4753-BE74-D3142B3C3B5A}" destId="{20F2C245-FD20-427A-9A94-A902906B0EDF}" srcOrd="0" destOrd="0" presId="urn:microsoft.com/office/officeart/2005/8/layout/hList7"/>
    <dgm:cxn modelId="{86907313-7638-485C-BDD9-EF145AF914D9}" type="presOf" srcId="{4DE41719-F4ED-48AF-B159-8FC0A4D38F55}" destId="{9413BF34-DB46-4A3B-B229-DD39181B3D94}" srcOrd="1" destOrd="0" presId="urn:microsoft.com/office/officeart/2005/8/layout/hList7"/>
    <dgm:cxn modelId="{96514C33-8C1A-437A-9DF5-47F142471B7B}" type="presOf" srcId="{C99F50C3-266F-4D92-92C5-1AB9D77E5A39}" destId="{0288BEEF-3C3F-4AFF-8DEA-2C8DA01CF0B9}" srcOrd="0" destOrd="0" presId="urn:microsoft.com/office/officeart/2005/8/layout/hList7"/>
    <dgm:cxn modelId="{EAF6C333-67E4-4F1D-92E9-B20BE5613E60}" type="presOf" srcId="{F304AE19-294A-4ED6-AFC9-0E93CF537730}" destId="{D8A6761F-5F81-4529-8B6A-D30AEC2732E8}" srcOrd="0" destOrd="0" presId="urn:microsoft.com/office/officeart/2005/8/layout/hList7"/>
    <dgm:cxn modelId="{0D702861-3F24-4DAD-921B-2F61FC64A5B1}" type="presOf" srcId="{4A8C6AC5-66FD-4C4B-8FFE-834A2AA47938}" destId="{76E7779E-81B6-473F-95AE-C8850EA0DD82}" srcOrd="1" destOrd="0" presId="urn:microsoft.com/office/officeart/2005/8/layout/hList7"/>
    <dgm:cxn modelId="{391B3D4A-E1F4-488E-BAFA-B218CAA599F8}" type="presOf" srcId="{7CFF27F7-94A6-440A-8CCD-0BCD8CEEDC1D}" destId="{D058F5C7-FDD0-454D-8E2C-8300D36DDFDC}" srcOrd="1" destOrd="0" presId="urn:microsoft.com/office/officeart/2005/8/layout/hList7"/>
    <dgm:cxn modelId="{0F0C6F6A-B5FF-430F-ACAB-0F37F92082CD}" srcId="{992504AF-20C8-4D6A-8C5D-7BF42F5D021B}" destId="{3D7C1729-7164-4F9A-B99F-8B4443385129}" srcOrd="4" destOrd="0" parTransId="{A1698473-7ADE-4742-93CF-D5F9CBE1A523}" sibTransId="{77CBD9E1-5C40-4FDB-AB04-BE43E4603BA4}"/>
    <dgm:cxn modelId="{8854CA6A-9202-4B9D-9CDB-3C9955553BA0}" type="presOf" srcId="{09728D6C-5453-4C42-932D-2F401E376BDB}" destId="{48D01762-2864-4CB7-AB6E-16C799ABAF4F}" srcOrd="1" destOrd="0" presId="urn:microsoft.com/office/officeart/2005/8/layout/hList7"/>
    <dgm:cxn modelId="{BF129651-E9BF-48B5-BB71-A2C6117925CA}" type="presOf" srcId="{BE520CC0-A038-4D51-B3A7-7FC8C90BA062}" destId="{3605427F-33F8-4B06-9D7D-5D6ECF58CDD8}" srcOrd="0" destOrd="0" presId="urn:microsoft.com/office/officeart/2005/8/layout/hList7"/>
    <dgm:cxn modelId="{57B54D89-66F8-42BE-BF47-B9FC3FCE0B9C}" srcId="{992504AF-20C8-4D6A-8C5D-7BF42F5D021B}" destId="{7CFF27F7-94A6-440A-8CCD-0BCD8CEEDC1D}" srcOrd="5" destOrd="0" parTransId="{03D91E4B-6044-4342-8EA3-BED41EC5079C}" sibTransId="{FD87073B-0CD6-4562-B684-207E8FA06A91}"/>
    <dgm:cxn modelId="{D678749A-13AB-4F85-9907-4859779673B9}" type="presOf" srcId="{992504AF-20C8-4D6A-8C5D-7BF42F5D021B}" destId="{A5400DB6-CFCD-46DB-B060-C5A131659352}" srcOrd="0" destOrd="0" presId="urn:microsoft.com/office/officeart/2005/8/layout/hList7"/>
    <dgm:cxn modelId="{F6D254AB-7236-4A6B-9ACE-D12B48329021}" type="presOf" srcId="{0173D613-37D7-4E0B-BC1F-B8CA98A42FEA}" destId="{344683EA-728C-40F7-BD73-0F59605F5D94}" srcOrd="0" destOrd="0" presId="urn:microsoft.com/office/officeart/2005/8/layout/hList7"/>
    <dgm:cxn modelId="{419BA9AE-4C41-4E36-A50E-5ADEA881FAA8}" type="presOf" srcId="{3D7C1729-7164-4F9A-B99F-8B4443385129}" destId="{794E0754-EEAB-4AA2-8DD6-C9BB2A021397}" srcOrd="0" destOrd="0" presId="urn:microsoft.com/office/officeart/2005/8/layout/hList7"/>
    <dgm:cxn modelId="{26F414B1-AEEE-4E8F-80F1-86186687B90B}" srcId="{992504AF-20C8-4D6A-8C5D-7BF42F5D021B}" destId="{C2B189B1-49AD-4753-BE74-D3142B3C3B5A}" srcOrd="3" destOrd="0" parTransId="{89AB9937-2A94-49FC-8C72-B4E3CB4295CE}" sibTransId="{0173D613-37D7-4E0B-BC1F-B8CA98A42FEA}"/>
    <dgm:cxn modelId="{6AD90EBF-9D51-4880-882F-6FCE95E6A01E}" type="presOf" srcId="{4A8C6AC5-66FD-4C4B-8FFE-834A2AA47938}" destId="{D1D742F7-F3EA-4738-9719-1CF78EAB864A}" srcOrd="0" destOrd="0" presId="urn:microsoft.com/office/officeart/2005/8/layout/hList7"/>
    <dgm:cxn modelId="{AFDCC1BF-7A37-440C-A612-9F95535BB91F}" srcId="{992504AF-20C8-4D6A-8C5D-7BF42F5D021B}" destId="{4A8C6AC5-66FD-4C4B-8FFE-834A2AA47938}" srcOrd="1" destOrd="0" parTransId="{51FE5B83-6540-4BB4-B245-9F9CF9FB8E98}" sibTransId="{F304AE19-294A-4ED6-AFC9-0E93CF537730}"/>
    <dgm:cxn modelId="{66DC26CB-F04F-4ED3-A279-1775428D79A9}" type="presOf" srcId="{4DE41719-F4ED-48AF-B159-8FC0A4D38F55}" destId="{2FEE2105-D7B1-4A9F-86C5-CB4E3742E299}" srcOrd="0" destOrd="0" presId="urn:microsoft.com/office/officeart/2005/8/layout/hList7"/>
    <dgm:cxn modelId="{D600F1CD-9B87-4B13-827B-BCF34E747464}" type="presOf" srcId="{3D7C1729-7164-4F9A-B99F-8B4443385129}" destId="{BF3470D8-5BD5-47A6-854A-69B2E07EB0FD}" srcOrd="1" destOrd="0" presId="urn:microsoft.com/office/officeart/2005/8/layout/hList7"/>
    <dgm:cxn modelId="{575917CE-17BC-4FCC-8B4D-F140460DF4AC}" srcId="{992504AF-20C8-4D6A-8C5D-7BF42F5D021B}" destId="{09728D6C-5453-4C42-932D-2F401E376BDB}" srcOrd="0" destOrd="0" parTransId="{F52DC7A5-B703-4267-9436-422958A4CAF5}" sibTransId="{C99F50C3-266F-4D92-92C5-1AB9D77E5A39}"/>
    <dgm:cxn modelId="{70C7B7D7-B9BA-49CF-8593-F28425415EB3}" type="presOf" srcId="{77CBD9E1-5C40-4FDB-AB04-BE43E4603BA4}" destId="{5272AF43-FA8F-42FD-BFD9-1969A5C67131}" srcOrd="0" destOrd="0" presId="urn:microsoft.com/office/officeart/2005/8/layout/hList7"/>
    <dgm:cxn modelId="{CD9660E5-0AD7-4027-8EEB-F8FDF9C5C39D}" srcId="{992504AF-20C8-4D6A-8C5D-7BF42F5D021B}" destId="{4DE41719-F4ED-48AF-B159-8FC0A4D38F55}" srcOrd="2" destOrd="0" parTransId="{339FD475-DDC1-4077-93EA-4B0E3B18EC3E}" sibTransId="{BE520CC0-A038-4D51-B3A7-7FC8C90BA062}"/>
    <dgm:cxn modelId="{21D82FF0-53E2-4784-8BBC-427B916B1D39}" type="presOf" srcId="{7CFF27F7-94A6-440A-8CCD-0BCD8CEEDC1D}" destId="{4AAA6E64-75DE-4651-A043-E7264FDEA0F5}" srcOrd="0" destOrd="0" presId="urn:microsoft.com/office/officeart/2005/8/layout/hList7"/>
    <dgm:cxn modelId="{32C1D6F9-2A4C-4D9B-9DFD-987DDBF7591E}" type="presOf" srcId="{C2B189B1-49AD-4753-BE74-D3142B3C3B5A}" destId="{3D5323E8-8609-490A-8C4A-794F194FE4F4}" srcOrd="1" destOrd="0" presId="urn:microsoft.com/office/officeart/2005/8/layout/hList7"/>
    <dgm:cxn modelId="{044DD5FD-3EFB-4149-AD12-A26A82453817}" type="presOf" srcId="{09728D6C-5453-4C42-932D-2F401E376BDB}" destId="{DE5BF5A5-F069-41E1-B259-9B43FFF8BAA7}" srcOrd="0" destOrd="0" presId="urn:microsoft.com/office/officeart/2005/8/layout/hList7"/>
    <dgm:cxn modelId="{05FADEFB-141D-4D1D-BFF7-8A66E0758458}" type="presParOf" srcId="{A5400DB6-CFCD-46DB-B060-C5A131659352}" destId="{844FF189-701E-41F9-8815-6BAD76C635C2}" srcOrd="0" destOrd="0" presId="urn:microsoft.com/office/officeart/2005/8/layout/hList7"/>
    <dgm:cxn modelId="{9BA366E9-6DD3-472B-A9A5-13BF20203218}" type="presParOf" srcId="{A5400DB6-CFCD-46DB-B060-C5A131659352}" destId="{1D95840D-5980-4748-890E-18A832841EEE}" srcOrd="1" destOrd="0" presId="urn:microsoft.com/office/officeart/2005/8/layout/hList7"/>
    <dgm:cxn modelId="{9F936452-B5A8-4207-9752-006E1D6B6300}" type="presParOf" srcId="{1D95840D-5980-4748-890E-18A832841EEE}" destId="{7201D3D4-6BBC-40BC-BAC2-0C607F0AD838}" srcOrd="0" destOrd="0" presId="urn:microsoft.com/office/officeart/2005/8/layout/hList7"/>
    <dgm:cxn modelId="{F93C077A-7A3A-4F04-84AB-F677CA23D24F}" type="presParOf" srcId="{7201D3D4-6BBC-40BC-BAC2-0C607F0AD838}" destId="{DE5BF5A5-F069-41E1-B259-9B43FFF8BAA7}" srcOrd="0" destOrd="0" presId="urn:microsoft.com/office/officeart/2005/8/layout/hList7"/>
    <dgm:cxn modelId="{D5BA3F5A-4467-4373-80FE-CBE8E800D18B}" type="presParOf" srcId="{7201D3D4-6BBC-40BC-BAC2-0C607F0AD838}" destId="{48D01762-2864-4CB7-AB6E-16C799ABAF4F}" srcOrd="1" destOrd="0" presId="urn:microsoft.com/office/officeart/2005/8/layout/hList7"/>
    <dgm:cxn modelId="{DA4FDBBA-FF2A-4BBB-851C-3AB8DBBAE62B}" type="presParOf" srcId="{7201D3D4-6BBC-40BC-BAC2-0C607F0AD838}" destId="{16D6A012-B47B-45E0-817A-57AACC84EF8D}" srcOrd="2" destOrd="0" presId="urn:microsoft.com/office/officeart/2005/8/layout/hList7"/>
    <dgm:cxn modelId="{C2E90697-B767-4051-ADD7-2EF495195947}" type="presParOf" srcId="{7201D3D4-6BBC-40BC-BAC2-0C607F0AD838}" destId="{A3AC1074-FA69-4B9A-A710-CF6590002D83}" srcOrd="3" destOrd="0" presId="urn:microsoft.com/office/officeart/2005/8/layout/hList7"/>
    <dgm:cxn modelId="{57AF335E-D9B5-443A-87B4-E1F52EA24A03}" type="presParOf" srcId="{1D95840D-5980-4748-890E-18A832841EEE}" destId="{0288BEEF-3C3F-4AFF-8DEA-2C8DA01CF0B9}" srcOrd="1" destOrd="0" presId="urn:microsoft.com/office/officeart/2005/8/layout/hList7"/>
    <dgm:cxn modelId="{E8E09219-1536-4DB5-9938-13749D66CD5C}" type="presParOf" srcId="{1D95840D-5980-4748-890E-18A832841EEE}" destId="{97577D39-C806-438A-B34A-7CE4B79146CD}" srcOrd="2" destOrd="0" presId="urn:microsoft.com/office/officeart/2005/8/layout/hList7"/>
    <dgm:cxn modelId="{DB1C216B-432A-469B-AC06-FFA24F1B35D0}" type="presParOf" srcId="{97577D39-C806-438A-B34A-7CE4B79146CD}" destId="{D1D742F7-F3EA-4738-9719-1CF78EAB864A}" srcOrd="0" destOrd="0" presId="urn:microsoft.com/office/officeart/2005/8/layout/hList7"/>
    <dgm:cxn modelId="{B9E89F73-7A1B-4ACC-B31C-72B3E4A68AEC}" type="presParOf" srcId="{97577D39-C806-438A-B34A-7CE4B79146CD}" destId="{76E7779E-81B6-473F-95AE-C8850EA0DD82}" srcOrd="1" destOrd="0" presId="urn:microsoft.com/office/officeart/2005/8/layout/hList7"/>
    <dgm:cxn modelId="{72766FBC-BBE2-4498-820D-1F5EFE9974BC}" type="presParOf" srcId="{97577D39-C806-438A-B34A-7CE4B79146CD}" destId="{7620AF89-C915-4879-83AB-EFEFF11C5A31}" srcOrd="2" destOrd="0" presId="urn:microsoft.com/office/officeart/2005/8/layout/hList7"/>
    <dgm:cxn modelId="{F9129831-C5ED-4521-97EE-1C2B5046A879}" type="presParOf" srcId="{97577D39-C806-438A-B34A-7CE4B79146CD}" destId="{BC721676-24B5-42E8-898D-D85BD0B47741}" srcOrd="3" destOrd="0" presId="urn:microsoft.com/office/officeart/2005/8/layout/hList7"/>
    <dgm:cxn modelId="{181C95B8-9CB3-4171-8968-E94785933F8B}" type="presParOf" srcId="{1D95840D-5980-4748-890E-18A832841EEE}" destId="{D8A6761F-5F81-4529-8B6A-D30AEC2732E8}" srcOrd="3" destOrd="0" presId="urn:microsoft.com/office/officeart/2005/8/layout/hList7"/>
    <dgm:cxn modelId="{B07D97E2-0E1E-45E5-B5D4-C8672C3EBEA0}" type="presParOf" srcId="{1D95840D-5980-4748-890E-18A832841EEE}" destId="{F859CE6B-0EAC-4EB7-9F71-0093FCB378F2}" srcOrd="4" destOrd="0" presId="urn:microsoft.com/office/officeart/2005/8/layout/hList7"/>
    <dgm:cxn modelId="{C7072904-8FA7-4DA7-A916-5F84BBFADC02}" type="presParOf" srcId="{F859CE6B-0EAC-4EB7-9F71-0093FCB378F2}" destId="{2FEE2105-D7B1-4A9F-86C5-CB4E3742E299}" srcOrd="0" destOrd="0" presId="urn:microsoft.com/office/officeart/2005/8/layout/hList7"/>
    <dgm:cxn modelId="{48EB70AD-96BD-4670-B3C4-E3E1AE9FC3E5}" type="presParOf" srcId="{F859CE6B-0EAC-4EB7-9F71-0093FCB378F2}" destId="{9413BF34-DB46-4A3B-B229-DD39181B3D94}" srcOrd="1" destOrd="0" presId="urn:microsoft.com/office/officeart/2005/8/layout/hList7"/>
    <dgm:cxn modelId="{1EDF8598-3555-4EE5-BC73-70F5520943EE}" type="presParOf" srcId="{F859CE6B-0EAC-4EB7-9F71-0093FCB378F2}" destId="{FB6782E1-17F0-47EB-A0D2-74E2AEE2EE8F}" srcOrd="2" destOrd="0" presId="urn:microsoft.com/office/officeart/2005/8/layout/hList7"/>
    <dgm:cxn modelId="{6E9CB992-00C1-4CF5-8A20-A207DF7EBB32}" type="presParOf" srcId="{F859CE6B-0EAC-4EB7-9F71-0093FCB378F2}" destId="{7641CA8C-B7E7-4CC8-AC62-216BC29214BC}" srcOrd="3" destOrd="0" presId="urn:microsoft.com/office/officeart/2005/8/layout/hList7"/>
    <dgm:cxn modelId="{02FADAE3-18AE-4AA8-BA79-6DFE37D14844}" type="presParOf" srcId="{1D95840D-5980-4748-890E-18A832841EEE}" destId="{3605427F-33F8-4B06-9D7D-5D6ECF58CDD8}" srcOrd="5" destOrd="0" presId="urn:microsoft.com/office/officeart/2005/8/layout/hList7"/>
    <dgm:cxn modelId="{1D7F07A6-C710-474D-8F35-14D430227D5E}" type="presParOf" srcId="{1D95840D-5980-4748-890E-18A832841EEE}" destId="{1AD2BAAC-D24B-4F50-908A-32BCF943071D}" srcOrd="6" destOrd="0" presId="urn:microsoft.com/office/officeart/2005/8/layout/hList7"/>
    <dgm:cxn modelId="{F06847A8-EDB3-4308-8958-6D76659CC74C}" type="presParOf" srcId="{1AD2BAAC-D24B-4F50-908A-32BCF943071D}" destId="{20F2C245-FD20-427A-9A94-A902906B0EDF}" srcOrd="0" destOrd="0" presId="urn:microsoft.com/office/officeart/2005/8/layout/hList7"/>
    <dgm:cxn modelId="{1861DC44-AD15-48E5-B5B4-D299DA9F25A4}" type="presParOf" srcId="{1AD2BAAC-D24B-4F50-908A-32BCF943071D}" destId="{3D5323E8-8609-490A-8C4A-794F194FE4F4}" srcOrd="1" destOrd="0" presId="urn:microsoft.com/office/officeart/2005/8/layout/hList7"/>
    <dgm:cxn modelId="{183620A0-1FD4-41F5-B604-259DB579E055}" type="presParOf" srcId="{1AD2BAAC-D24B-4F50-908A-32BCF943071D}" destId="{63D57EE9-8DB8-400F-A957-901AD1078637}" srcOrd="2" destOrd="0" presId="urn:microsoft.com/office/officeart/2005/8/layout/hList7"/>
    <dgm:cxn modelId="{7AF990EF-93DF-4483-A077-B739D7CE761F}" type="presParOf" srcId="{1AD2BAAC-D24B-4F50-908A-32BCF943071D}" destId="{C2108382-B942-402B-972F-A1F1150F109D}" srcOrd="3" destOrd="0" presId="urn:microsoft.com/office/officeart/2005/8/layout/hList7"/>
    <dgm:cxn modelId="{BF5E093F-D37D-4D14-ABF7-B3018AD5F5B2}" type="presParOf" srcId="{1D95840D-5980-4748-890E-18A832841EEE}" destId="{344683EA-728C-40F7-BD73-0F59605F5D94}" srcOrd="7" destOrd="0" presId="urn:microsoft.com/office/officeart/2005/8/layout/hList7"/>
    <dgm:cxn modelId="{47FC8BFF-EAAE-4730-84F8-CECD04CA7479}" type="presParOf" srcId="{1D95840D-5980-4748-890E-18A832841EEE}" destId="{16AF7321-BE79-481E-8599-27BA1CCC529F}" srcOrd="8" destOrd="0" presId="urn:microsoft.com/office/officeart/2005/8/layout/hList7"/>
    <dgm:cxn modelId="{6D620139-B0E4-4F70-B15F-DEAA461C77ED}" type="presParOf" srcId="{16AF7321-BE79-481E-8599-27BA1CCC529F}" destId="{794E0754-EEAB-4AA2-8DD6-C9BB2A021397}" srcOrd="0" destOrd="0" presId="urn:microsoft.com/office/officeart/2005/8/layout/hList7"/>
    <dgm:cxn modelId="{023CFDA9-2C57-4ADB-9E1A-34F31AFF2E56}" type="presParOf" srcId="{16AF7321-BE79-481E-8599-27BA1CCC529F}" destId="{BF3470D8-5BD5-47A6-854A-69B2E07EB0FD}" srcOrd="1" destOrd="0" presId="urn:microsoft.com/office/officeart/2005/8/layout/hList7"/>
    <dgm:cxn modelId="{B33A548E-E4AE-4F17-AF6F-267BA3A77E7B}" type="presParOf" srcId="{16AF7321-BE79-481E-8599-27BA1CCC529F}" destId="{A5F0B432-C672-4776-B68D-C3F49F614E38}" srcOrd="2" destOrd="0" presId="urn:microsoft.com/office/officeart/2005/8/layout/hList7"/>
    <dgm:cxn modelId="{DA2522B7-FBC1-4ACF-B321-F494995C6AD9}" type="presParOf" srcId="{16AF7321-BE79-481E-8599-27BA1CCC529F}" destId="{A08AD127-0C10-4BC2-8E8B-3CFBEF8F19AA}" srcOrd="3" destOrd="0" presId="urn:microsoft.com/office/officeart/2005/8/layout/hList7"/>
    <dgm:cxn modelId="{F011E22F-2895-4DE5-8C90-CA83059313B6}" type="presParOf" srcId="{1D95840D-5980-4748-890E-18A832841EEE}" destId="{5272AF43-FA8F-42FD-BFD9-1969A5C67131}" srcOrd="9" destOrd="0" presId="urn:microsoft.com/office/officeart/2005/8/layout/hList7"/>
    <dgm:cxn modelId="{D6AC539A-240C-41C6-8CF1-1CAD78E04CF8}" type="presParOf" srcId="{1D95840D-5980-4748-890E-18A832841EEE}" destId="{A0EB2BA1-B1A6-4FAD-BC98-38D54AF3BE0D}" srcOrd="10" destOrd="0" presId="urn:microsoft.com/office/officeart/2005/8/layout/hList7"/>
    <dgm:cxn modelId="{B2E484DC-C244-4338-856C-3807C818717E}" type="presParOf" srcId="{A0EB2BA1-B1A6-4FAD-BC98-38D54AF3BE0D}" destId="{4AAA6E64-75DE-4651-A043-E7264FDEA0F5}" srcOrd="0" destOrd="0" presId="urn:microsoft.com/office/officeart/2005/8/layout/hList7"/>
    <dgm:cxn modelId="{23D765FD-0540-4663-A29C-94EF99A3A399}" type="presParOf" srcId="{A0EB2BA1-B1A6-4FAD-BC98-38D54AF3BE0D}" destId="{D058F5C7-FDD0-454D-8E2C-8300D36DDFDC}" srcOrd="1" destOrd="0" presId="urn:microsoft.com/office/officeart/2005/8/layout/hList7"/>
    <dgm:cxn modelId="{0B8C1945-6BBE-4BF4-921C-F40408348BD7}" type="presParOf" srcId="{A0EB2BA1-B1A6-4FAD-BC98-38D54AF3BE0D}" destId="{BB6DAA5A-AB84-4ABC-8A7D-269EDDC974BB}" srcOrd="2" destOrd="0" presId="urn:microsoft.com/office/officeart/2005/8/layout/hList7"/>
    <dgm:cxn modelId="{E795EF4A-5C05-4F68-8C58-7202DF5CE982}" type="presParOf" srcId="{A0EB2BA1-B1A6-4FAD-BC98-38D54AF3BE0D}" destId="{5DBF153D-7AD6-444B-B440-F8338624AECB}"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5BF5A5-F069-41E1-B259-9B43FFF8BAA7}">
      <dsp:nvSpPr>
        <dsp:cNvPr id="0" name=""/>
        <dsp:cNvSpPr/>
      </dsp:nvSpPr>
      <dsp:spPr>
        <a:xfrm>
          <a:off x="100" y="0"/>
          <a:ext cx="1338113" cy="4025900"/>
        </a:xfrm>
        <a:prstGeom prst="roundRect">
          <a:avLst>
            <a:gd name="adj" fmla="val 1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b="1" kern="1200"/>
            <a:t>Pre-Contract Phase</a:t>
          </a:r>
          <a:endParaRPr lang="en-US" sz="1200" kern="1200"/>
        </a:p>
      </dsp:txBody>
      <dsp:txXfrm>
        <a:off x="100" y="1610359"/>
        <a:ext cx="1338113" cy="1610359"/>
      </dsp:txXfrm>
    </dsp:sp>
    <dsp:sp modelId="{A3AC1074-FA69-4B9A-A710-CF6590002D83}">
      <dsp:nvSpPr>
        <dsp:cNvPr id="0" name=""/>
        <dsp:cNvSpPr/>
      </dsp:nvSpPr>
      <dsp:spPr>
        <a:xfrm>
          <a:off x="40243" y="241554"/>
          <a:ext cx="1257826" cy="1340624"/>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3000" r="-3000"/>
          </a:stretch>
        </a:blip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D742F7-F3EA-4738-9719-1CF78EAB864A}">
      <dsp:nvSpPr>
        <dsp:cNvPr id="0" name=""/>
        <dsp:cNvSpPr/>
      </dsp:nvSpPr>
      <dsp:spPr>
        <a:xfrm>
          <a:off x="1378357" y="0"/>
          <a:ext cx="1338113" cy="4025900"/>
        </a:xfrm>
        <a:prstGeom prst="roundRect">
          <a:avLst>
            <a:gd name="adj" fmla="val 1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b="1" kern="1200"/>
            <a:t>Contract Phase/Contract Terms</a:t>
          </a:r>
          <a:endParaRPr lang="en-US" sz="1200" kern="1200"/>
        </a:p>
      </dsp:txBody>
      <dsp:txXfrm>
        <a:off x="1378357" y="1610359"/>
        <a:ext cx="1338113" cy="1610359"/>
      </dsp:txXfrm>
    </dsp:sp>
    <dsp:sp modelId="{BC721676-24B5-42E8-898D-D85BD0B47741}">
      <dsp:nvSpPr>
        <dsp:cNvPr id="0" name=""/>
        <dsp:cNvSpPr/>
      </dsp:nvSpPr>
      <dsp:spPr>
        <a:xfrm>
          <a:off x="1418500" y="241554"/>
          <a:ext cx="1257826" cy="1340624"/>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3000" r="-3000"/>
          </a:stretch>
        </a:blip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FEE2105-D7B1-4A9F-86C5-CB4E3742E299}">
      <dsp:nvSpPr>
        <dsp:cNvPr id="0" name=""/>
        <dsp:cNvSpPr/>
      </dsp:nvSpPr>
      <dsp:spPr>
        <a:xfrm>
          <a:off x="2756614" y="0"/>
          <a:ext cx="1338113" cy="4025900"/>
        </a:xfrm>
        <a:prstGeom prst="roundRect">
          <a:avLst>
            <a:gd name="adj" fmla="val 1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b="1" kern="1200"/>
            <a:t>Statutory Assistance on Federal Projects</a:t>
          </a:r>
          <a:endParaRPr lang="en-US" sz="1200" kern="1200"/>
        </a:p>
      </dsp:txBody>
      <dsp:txXfrm>
        <a:off x="2756614" y="1610359"/>
        <a:ext cx="1338113" cy="1610359"/>
      </dsp:txXfrm>
    </dsp:sp>
    <dsp:sp modelId="{7641CA8C-B7E7-4CC8-AC62-216BC29214BC}">
      <dsp:nvSpPr>
        <dsp:cNvPr id="0" name=""/>
        <dsp:cNvSpPr/>
      </dsp:nvSpPr>
      <dsp:spPr>
        <a:xfrm>
          <a:off x="2796758" y="241554"/>
          <a:ext cx="1257826" cy="1340624"/>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3000" r="-3000"/>
          </a:stretch>
        </a:blip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F2C245-FD20-427A-9A94-A902906B0EDF}">
      <dsp:nvSpPr>
        <dsp:cNvPr id="0" name=""/>
        <dsp:cNvSpPr/>
      </dsp:nvSpPr>
      <dsp:spPr>
        <a:xfrm>
          <a:off x="4134871" y="0"/>
          <a:ext cx="1338113" cy="4025900"/>
        </a:xfrm>
        <a:prstGeom prst="roundRect">
          <a:avLst>
            <a:gd name="adj" fmla="val 1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b="1" kern="1200"/>
            <a:t>Liens</a:t>
          </a:r>
          <a:endParaRPr lang="en-US" sz="1200" kern="1200"/>
        </a:p>
      </dsp:txBody>
      <dsp:txXfrm>
        <a:off x="4134871" y="1610359"/>
        <a:ext cx="1338113" cy="1610359"/>
      </dsp:txXfrm>
    </dsp:sp>
    <dsp:sp modelId="{C2108382-B942-402B-972F-A1F1150F109D}">
      <dsp:nvSpPr>
        <dsp:cNvPr id="0" name=""/>
        <dsp:cNvSpPr/>
      </dsp:nvSpPr>
      <dsp:spPr>
        <a:xfrm>
          <a:off x="4175015" y="241554"/>
          <a:ext cx="1257826" cy="1340624"/>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l="-3000" r="-3000"/>
          </a:stretch>
        </a:blip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94E0754-EEAB-4AA2-8DD6-C9BB2A021397}">
      <dsp:nvSpPr>
        <dsp:cNvPr id="0" name=""/>
        <dsp:cNvSpPr/>
      </dsp:nvSpPr>
      <dsp:spPr>
        <a:xfrm>
          <a:off x="5513128" y="0"/>
          <a:ext cx="1338113" cy="4025900"/>
        </a:xfrm>
        <a:prstGeom prst="roundRect">
          <a:avLst>
            <a:gd name="adj" fmla="val 1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b="1" kern="1200"/>
            <a:t>Post Contract Phase</a:t>
          </a:r>
          <a:endParaRPr lang="en-US" sz="1200" kern="1200"/>
        </a:p>
      </dsp:txBody>
      <dsp:txXfrm>
        <a:off x="5513128" y="1610359"/>
        <a:ext cx="1338113" cy="1610359"/>
      </dsp:txXfrm>
    </dsp:sp>
    <dsp:sp modelId="{A08AD127-0C10-4BC2-8E8B-3CFBEF8F19AA}">
      <dsp:nvSpPr>
        <dsp:cNvPr id="0" name=""/>
        <dsp:cNvSpPr/>
      </dsp:nvSpPr>
      <dsp:spPr>
        <a:xfrm>
          <a:off x="5553272" y="241554"/>
          <a:ext cx="1257826" cy="1340624"/>
        </a:xfrm>
        <a:prstGeom prst="ellipse">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l="-3000" r="-3000"/>
          </a:stretch>
        </a:blip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AA6E64-75DE-4651-A043-E7264FDEA0F5}">
      <dsp:nvSpPr>
        <dsp:cNvPr id="0" name=""/>
        <dsp:cNvSpPr/>
      </dsp:nvSpPr>
      <dsp:spPr>
        <a:xfrm>
          <a:off x="6891385" y="0"/>
          <a:ext cx="1338113" cy="4025900"/>
        </a:xfrm>
        <a:prstGeom prst="roundRect">
          <a:avLst>
            <a:gd name="adj" fmla="val 10000"/>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b="1" kern="1200"/>
            <a:t>Litigation Risks</a:t>
          </a:r>
          <a:endParaRPr lang="en-US" sz="1200" kern="1200"/>
        </a:p>
      </dsp:txBody>
      <dsp:txXfrm>
        <a:off x="6891385" y="1610359"/>
        <a:ext cx="1338113" cy="1610359"/>
      </dsp:txXfrm>
    </dsp:sp>
    <dsp:sp modelId="{5DBF153D-7AD6-444B-B440-F8338624AECB}">
      <dsp:nvSpPr>
        <dsp:cNvPr id="0" name=""/>
        <dsp:cNvSpPr/>
      </dsp:nvSpPr>
      <dsp:spPr>
        <a:xfrm>
          <a:off x="6931529" y="241554"/>
          <a:ext cx="1257826" cy="1340624"/>
        </a:xfrm>
        <a:prstGeom prst="ellipse">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l="-3000" r="-3000"/>
          </a:stretch>
        </a:blip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4FF189-701E-41F9-8815-6BAD76C635C2}">
      <dsp:nvSpPr>
        <dsp:cNvPr id="0" name=""/>
        <dsp:cNvSpPr/>
      </dsp:nvSpPr>
      <dsp:spPr>
        <a:xfrm>
          <a:off x="329183" y="3220719"/>
          <a:ext cx="7571232" cy="603885"/>
        </a:xfrm>
        <a:prstGeom prst="leftRightArrow">
          <a:avLst/>
        </a:prstGeom>
        <a:solidFill>
          <a:schemeClr val="accent1">
            <a:tint val="60000"/>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1804"/>
          </a:xfrm>
          <a:prstGeom prst="rect">
            <a:avLst/>
          </a:prstGeom>
        </p:spPr>
        <p:txBody>
          <a:bodyPr vert="horz" lIns="92492" tIns="46246" rIns="92492" bIns="46246" rtlCol="0"/>
          <a:lstStyle>
            <a:lvl1pPr algn="r">
              <a:defRPr sz="1200"/>
            </a:lvl1pPr>
          </a:lstStyle>
          <a:p>
            <a:r>
              <a:rPr lang="en-US"/>
              <a:t>12/4/2018</a:t>
            </a:r>
          </a:p>
        </p:txBody>
      </p:sp>
      <p:sp>
        <p:nvSpPr>
          <p:cNvPr id="4" name="Footer Placeholder 3"/>
          <p:cNvSpPr>
            <a:spLocks noGrp="1"/>
          </p:cNvSpPr>
          <p:nvPr>
            <p:ph type="ftr" sz="quarter" idx="2"/>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8"/>
            <a:ext cx="3011699" cy="461804"/>
          </a:xfrm>
          <a:prstGeom prst="rect">
            <a:avLst/>
          </a:prstGeom>
        </p:spPr>
        <p:txBody>
          <a:bodyPr vert="horz" lIns="92492" tIns="46246" rIns="92492" bIns="46246" rtlCol="0" anchor="b"/>
          <a:lstStyle>
            <a:lvl1pPr algn="r">
              <a:defRPr sz="1200"/>
            </a:lvl1pPr>
          </a:lstStyle>
          <a:p>
            <a:fld id="{8DF30DA1-1BF5-4BA3-97E9-663096DF2F23}" type="slidenum">
              <a:rPr lang="en-US" smtClean="0"/>
              <a:t>‹#›</a:t>
            </a:fld>
            <a:endParaRPr lang="en-US"/>
          </a:p>
        </p:txBody>
      </p:sp>
    </p:spTree>
    <p:extLst>
      <p:ext uri="{BB962C8B-B14F-4D97-AF65-F5344CB8AC3E}">
        <p14:creationId xmlns:p14="http://schemas.microsoft.com/office/powerpoint/2010/main" val="38525782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1963"/>
          </a:xfrm>
          <a:prstGeom prst="rect">
            <a:avLst/>
          </a:prstGeom>
        </p:spPr>
        <p:txBody>
          <a:bodyPr vert="horz" lIns="91440" tIns="45720" rIns="91440" bIns="45720" rtlCol="0"/>
          <a:lstStyle>
            <a:lvl1pPr algn="r">
              <a:defRPr sz="1200"/>
            </a:lvl1pPr>
          </a:lstStyle>
          <a:p>
            <a:r>
              <a:rPr lang="en-US"/>
              <a:t>12/4/2018</a:t>
            </a:r>
          </a:p>
        </p:txBody>
      </p:sp>
      <p:sp>
        <p:nvSpPr>
          <p:cNvPr id="4" name="Slide Image Placeholder 3"/>
          <p:cNvSpPr>
            <a:spLocks noGrp="1" noRot="1" noChangeAspect="1"/>
          </p:cNvSpPr>
          <p:nvPr>
            <p:ph type="sldImg" idx="2"/>
          </p:nvPr>
        </p:nvSpPr>
        <p:spPr>
          <a:xfrm>
            <a:off x="396875" y="692150"/>
            <a:ext cx="61563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387850"/>
            <a:ext cx="5559425"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1963"/>
          </a:xfrm>
          <a:prstGeom prst="rect">
            <a:avLst/>
          </a:prstGeom>
        </p:spPr>
        <p:txBody>
          <a:bodyPr vert="horz" lIns="91440" tIns="45720" rIns="91440" bIns="45720" rtlCol="0" anchor="b"/>
          <a:lstStyle>
            <a:lvl1pPr algn="r">
              <a:defRPr sz="1200"/>
            </a:lvl1pPr>
          </a:lstStyle>
          <a:p>
            <a:fld id="{3DA35287-F8AE-421E-B682-6BA8CB211A61}" type="slidenum">
              <a:rPr lang="en-US" smtClean="0"/>
              <a:t>‹#›</a:t>
            </a:fld>
            <a:endParaRPr lang="en-US"/>
          </a:p>
        </p:txBody>
      </p:sp>
    </p:spTree>
    <p:extLst>
      <p:ext uri="{BB962C8B-B14F-4D97-AF65-F5344CB8AC3E}">
        <p14:creationId xmlns:p14="http://schemas.microsoft.com/office/powerpoint/2010/main" val="144462401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A35287-F8AE-421E-B682-6BA8CB211A61}" type="slidenum">
              <a:rPr lang="en-US" smtClean="0"/>
              <a:t>1</a:t>
            </a:fld>
            <a:endParaRPr lang="en-US"/>
          </a:p>
        </p:txBody>
      </p:sp>
    </p:spTree>
    <p:extLst>
      <p:ext uri="{BB962C8B-B14F-4D97-AF65-F5344CB8AC3E}">
        <p14:creationId xmlns:p14="http://schemas.microsoft.com/office/powerpoint/2010/main" val="193862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76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E251A1-6057-4C2F-B4BC-8F618F9D9398}" type="slidenum">
              <a:rPr lang="en-US" smtClean="0"/>
              <a:pPr fontAlgn="base">
                <a:spcBef>
                  <a:spcPct val="0"/>
                </a:spcBef>
                <a:spcAft>
                  <a:spcPct val="0"/>
                </a:spcAft>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86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36BDC1C-706B-4AFB-8C90-B611CB719078}" type="slidenum">
              <a:rPr lang="en-US" smtClean="0"/>
              <a:pPr fontAlgn="base">
                <a:spcBef>
                  <a:spcPct val="0"/>
                </a:spcBef>
                <a:spcAft>
                  <a:spcPct val="0"/>
                </a:spcAft>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86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D7989A4-02B0-43B7-8965-84F2BACD36EF}" type="slidenum">
              <a:rPr lang="en-US" smtClean="0"/>
              <a:pPr fontAlgn="base">
                <a:spcBef>
                  <a:spcPct val="0"/>
                </a:spcBef>
                <a:spcAft>
                  <a:spcPct val="0"/>
                </a:spcAft>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29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588B6EF-8A37-4D84-9534-2E9A0C4A7952}" type="slidenum">
              <a:rPr lang="en-US" smtClean="0"/>
              <a:pPr fontAlgn="base">
                <a:spcBef>
                  <a:spcPct val="0"/>
                </a:spcBef>
                <a:spcAft>
                  <a:spcPct val="0"/>
                </a:spcAft>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9AAE8E-A2FE-4593-88FF-BF283AFF9996}" type="slidenum">
              <a:rPr lang="en-US" smtClean="0"/>
              <a:pPr fontAlgn="base">
                <a:spcBef>
                  <a:spcPct val="0"/>
                </a:spcBef>
                <a:spcAft>
                  <a:spcPct val="0"/>
                </a:spcAft>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C9C38E2-7628-4BA9-8017-4EC6E4FF3C7B}" type="slidenum">
              <a:rPr lang="en-US" smtClean="0"/>
              <a:pPr fontAlgn="base">
                <a:spcBef>
                  <a:spcPct val="0"/>
                </a:spcBef>
                <a:spcAft>
                  <a:spcPct val="0"/>
                </a:spcAft>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5942230-3945-43BE-8025-C27E58D0BB1B}" type="slidenum">
              <a:rPr lang="en-US" smtClean="0"/>
              <a:pPr fontAlgn="base">
                <a:spcBef>
                  <a:spcPct val="0"/>
                </a:spcBef>
                <a:spcAft>
                  <a:spcPct val="0"/>
                </a:spcAft>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795564-477A-4E61-B11B-7B13E34C6AF9}" type="slidenum">
              <a:rPr lang="en-US" smtClean="0"/>
              <a:pPr fontAlgn="base">
                <a:spcBef>
                  <a:spcPct val="0"/>
                </a:spcBef>
                <a:spcAft>
                  <a:spcPct val="0"/>
                </a:spcAft>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E6508C2-B792-4321-81DA-6451DEC5AD0F}" type="slidenum">
              <a:rPr lang="en-US" smtClean="0"/>
              <a:pPr fontAlgn="base">
                <a:spcBef>
                  <a:spcPct val="0"/>
                </a:spcBef>
                <a:spcAft>
                  <a:spcPct val="0"/>
                </a:spcAft>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E94F654-166D-4BB0-ADB3-35D9B0C4FB6C}" type="slidenum">
              <a:rPr lang="en-US" smtClean="0"/>
              <a:pPr fontAlgn="base">
                <a:spcBef>
                  <a:spcPct val="0"/>
                </a:spcBef>
                <a:spcAft>
                  <a:spcPct val="0"/>
                </a:spcAft>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FFA35B-330C-4050-B2B1-3C090B8104E7}" type="slidenum">
              <a:rPr lang="en-US" smtClean="0"/>
              <a:pPr fontAlgn="base">
                <a:spcBef>
                  <a:spcPct val="0"/>
                </a:spcBef>
                <a:spcAft>
                  <a:spcPct val="0"/>
                </a:spcAft>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2F1E35D-E398-466B-8C15-EC7E3BABAD19}" type="slidenum">
              <a:rPr lang="en-US" smtClean="0"/>
              <a:pPr fontAlgn="base">
                <a:spcBef>
                  <a:spcPct val="0"/>
                </a:spcBef>
                <a:spcAft>
                  <a:spcPct val="0"/>
                </a:spcAft>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48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765760C-48B4-464E-B233-D36B0C349C46}" type="slidenum">
              <a:rPr lang="en-US" smtClean="0"/>
              <a:pPr fontAlgn="base">
                <a:spcBef>
                  <a:spcPct val="0"/>
                </a:spcBef>
                <a:spcAft>
                  <a:spcPct val="0"/>
                </a:spcAft>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9310261-B625-4CFF-B407-49B5A85AE854}" type="slidenum">
              <a:rPr lang="en-US" smtClean="0"/>
              <a:pPr fontAlgn="base">
                <a:spcBef>
                  <a:spcPct val="0"/>
                </a:spcBef>
                <a:spcAft>
                  <a:spcPct val="0"/>
                </a:spcAft>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58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D3D8FAC-01A1-4B5C-A80F-220389425856}" type="slidenum">
              <a:rPr lang="en-US" smtClean="0"/>
              <a:pPr fontAlgn="base">
                <a:spcBef>
                  <a:spcPct val="0"/>
                </a:spcBef>
                <a:spcAft>
                  <a:spcPct val="0"/>
                </a:spcAft>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68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A290607-1565-485C-801E-14DD20A22C30}" type="slidenum">
              <a:rPr lang="en-US" smtClean="0"/>
              <a:pPr fontAlgn="base">
                <a:spcBef>
                  <a:spcPct val="0"/>
                </a:spcBef>
                <a:spcAft>
                  <a:spcPct val="0"/>
                </a:spcAft>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68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9300652-EA12-4800-83E0-01976CE431C4}" type="slidenum">
              <a:rPr lang="en-US" smtClean="0"/>
              <a:pPr fontAlgn="base">
                <a:spcBef>
                  <a:spcPct val="0"/>
                </a:spcBef>
                <a:spcAft>
                  <a:spcPct val="0"/>
                </a:spcAft>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68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E75B5D6-4F96-47B9-AE13-C60911CCDE29}" type="slidenum">
              <a:rPr lang="en-US" smtClean="0"/>
              <a:pPr fontAlgn="base">
                <a:spcBef>
                  <a:spcPct val="0"/>
                </a:spcBef>
                <a:spcAft>
                  <a:spcPct val="0"/>
                </a:spcAft>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789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51027C-42BB-433F-8941-C74A16668A1E}" type="slidenum">
              <a:rPr lang="en-US" smtClean="0"/>
              <a:pPr fontAlgn="base">
                <a:spcBef>
                  <a:spcPct val="0"/>
                </a:spcBef>
                <a:spcAft>
                  <a:spcPct val="0"/>
                </a:spcAft>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89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DB7A3F-5E00-4A55-9134-17324F7F1CC7}" type="slidenum">
              <a:rPr lang="en-US" smtClean="0"/>
              <a:pPr fontAlgn="base">
                <a:spcBef>
                  <a:spcPct val="0"/>
                </a:spcBef>
                <a:spcAft>
                  <a:spcPct val="0"/>
                </a:spcAft>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89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F11EA01-D2FA-4A41-8582-010DBB072E60}" type="slidenum">
              <a:rPr lang="en-US" smtClean="0"/>
              <a:pPr fontAlgn="base">
                <a:spcBef>
                  <a:spcPct val="0"/>
                </a:spcBef>
                <a:spcAft>
                  <a:spcPct val="0"/>
                </a:spcAft>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399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FA0CC48-B65F-4B0E-8BE6-98F8F04DD95B}" type="slidenum">
              <a:rPr lang="en-US" smtClean="0"/>
              <a:pPr fontAlgn="base">
                <a:spcBef>
                  <a:spcPct val="0"/>
                </a:spcBef>
                <a:spcAft>
                  <a:spcPct val="0"/>
                </a:spcAft>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D287BC5-63BA-440A-AB72-46196B54C76A}" type="slidenum">
              <a:rPr lang="en-US" smtClean="0"/>
              <a:pPr fontAlgn="base">
                <a:spcBef>
                  <a:spcPct val="0"/>
                </a:spcBef>
                <a:spcAft>
                  <a:spcPct val="0"/>
                </a:spcAft>
                <a:defRPr/>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71CE00-BCD6-4B5A-9758-F4C7509298FD}" type="slidenum">
              <a:rPr lang="en-US" smtClean="0"/>
              <a:pPr fontAlgn="base">
                <a:spcBef>
                  <a:spcPct val="0"/>
                </a:spcBef>
                <a:spcAft>
                  <a:spcPct val="0"/>
                </a:spcAft>
                <a:defRPr/>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DA35287-F8AE-421E-B682-6BA8CB211A61}" type="slidenum">
              <a:rPr lang="en-US" smtClean="0"/>
              <a:t>26</a:t>
            </a:fld>
            <a:endParaRPr lang="en-US"/>
          </a:p>
        </p:txBody>
      </p:sp>
    </p:spTree>
    <p:extLst>
      <p:ext uri="{BB962C8B-B14F-4D97-AF65-F5344CB8AC3E}">
        <p14:creationId xmlns:p14="http://schemas.microsoft.com/office/powerpoint/2010/main" val="1446408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1371601"/>
            <a:ext cx="10462075"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914162" y="3505200"/>
            <a:ext cx="8532178"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6D8EB5-BBAC-47EF-A605-A33196B0AF64}" type="datetime1">
              <a:rPr lang="en-US" smtClean="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cxnSp>
        <p:nvCxnSpPr>
          <p:cNvPr id="8" name="Straight Connector 7"/>
          <p:cNvCxnSpPr/>
          <p:nvPr/>
        </p:nvCxnSpPr>
        <p:spPr>
          <a:xfrm>
            <a:off x="914162" y="3398520"/>
            <a:ext cx="104620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9F013C-68BC-4468-80A2-65566E938882}" type="datetime1">
              <a:rPr lang="en-US" smtClean="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2833" y="2362201"/>
            <a:ext cx="10360501"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962833" y="4626865"/>
            <a:ext cx="10360501"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5D705F-AA9A-4AAA-ABAC-9D3003B3A055}" type="datetime1">
              <a:rPr lang="en-US" smtClean="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cxnSp>
        <p:nvCxnSpPr>
          <p:cNvPr id="7" name="Straight Connector 6"/>
          <p:cNvCxnSpPr/>
          <p:nvPr/>
        </p:nvCxnSpPr>
        <p:spPr>
          <a:xfrm>
            <a:off x="975106" y="4599432"/>
            <a:ext cx="104620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73352"/>
            <a:ext cx="5383398"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5986" y="1673352"/>
            <a:ext cx="5383398"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8E2370-C384-46A7-985E-457967D776DF}" type="datetime1">
              <a:rPr lang="en-US" smtClean="0"/>
              <a:t>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441" y="1676400"/>
            <a:ext cx="5241195"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1" y="2438400"/>
            <a:ext cx="524119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38189" y="1676400"/>
            <a:ext cx="5241195"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38189" y="2438400"/>
            <a:ext cx="524119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3B2E96-C14F-462E-9ABD-299E858BC953}" type="datetime1">
              <a:rPr lang="en-US" smtClean="0"/>
              <a:t>1/15/2021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86266E-BE17-4896-90DE-B742DFF12870}" type="slidenum">
              <a:rPr lang="en-US" smtClean="0"/>
              <a:t>‹#›</a:t>
            </a:fld>
            <a:endParaRPr lang="en-US"/>
          </a:p>
        </p:txBody>
      </p:sp>
      <p:cxnSp>
        <p:nvCxnSpPr>
          <p:cNvPr id="11" name="Straight Connector 10"/>
          <p:cNvCxnSpPr/>
          <p:nvPr/>
        </p:nvCxnSpPr>
        <p:spPr>
          <a:xfrm rot="5400000">
            <a:off x="3740362" y="4045691"/>
            <a:ext cx="4709160" cy="105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5B25E3B-30B1-458C-8714-C060026B069C}" type="datetime1">
              <a:rPr lang="en-US" smtClean="0"/>
              <a:t>1/15/2021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5BACF9-FF08-41DB-8E75-11F01EF71DBA}" type="datetime1">
              <a:rPr lang="en-US" smtClean="0"/>
              <a:t>1/15/2021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792080"/>
            <a:ext cx="2852185"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961368" y="792080"/>
            <a:ext cx="7618016"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443" y="2130553"/>
            <a:ext cx="2852185"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6556B3-E75A-4F0E-A8CD-7CC61D05AE5A}" type="datetime1">
              <a:rPr lang="en-US" smtClean="0"/>
              <a:t>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cxnSp>
        <p:nvCxnSpPr>
          <p:cNvPr id="9" name="Straight Connector 8"/>
          <p:cNvCxnSpPr/>
          <p:nvPr/>
        </p:nvCxnSpPr>
        <p:spPr>
          <a:xfrm rot="5400000">
            <a:off x="911188"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1" y="792480"/>
            <a:ext cx="2856163"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3810487" y="838201"/>
            <a:ext cx="787047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09441" y="2133600"/>
            <a:ext cx="2852185"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9DE2AC-028B-4C2A-A00A-956858E6A6CC}" type="datetime1">
              <a:rPr lang="en-US" smtClean="0"/>
              <a:t>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BC7486-C257-4D9B-AE88-D8DE8D69AE6F}" type="datetime1">
              <a:rPr lang="en-US" smtClean="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600"/>
            <a:ext cx="2742486"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609441" y="609600"/>
            <a:ext cx="802431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25EEA5-FC5A-469D-B2A4-3C8A79CD5DE8}" type="datetime1">
              <a:rPr lang="en-US" smtClean="0"/>
              <a:t>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86266E-BE17-4896-90DE-B742DFF1287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88825"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09441" y="533400"/>
            <a:ext cx="10969943"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441" y="1600200"/>
            <a:ext cx="10969943"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12188825"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609441" y="18288"/>
            <a:ext cx="3859795" cy="329184"/>
          </a:xfrm>
          <a:prstGeom prst="rect">
            <a:avLst/>
          </a:prstGeom>
        </p:spPr>
        <p:txBody>
          <a:bodyPr vert="horz" lIns="91440" tIns="45720" rIns="91440" bIns="45720" rtlCol="0" anchor="ctr"/>
          <a:lstStyle>
            <a:lvl1pPr algn="l">
              <a:defRPr sz="1200">
                <a:solidFill>
                  <a:srgbClr val="FFFFFF"/>
                </a:solidFill>
              </a:defRPr>
            </a:lvl1pPr>
          </a:lstStyle>
          <a:p>
            <a:fld id="{F549B4BC-9697-4843-B6AD-B5D4F7F88AB9}" type="datetime1">
              <a:rPr lang="en-US" smtClean="0"/>
              <a:t>1/15/2021</a:t>
            </a:fld>
            <a:endParaRPr lang="en-US"/>
          </a:p>
        </p:txBody>
      </p:sp>
      <p:sp>
        <p:nvSpPr>
          <p:cNvPr id="5" name="Footer Placeholder 4"/>
          <p:cNvSpPr>
            <a:spLocks noGrp="1"/>
          </p:cNvSpPr>
          <p:nvPr>
            <p:ph type="ftr" sz="quarter" idx="3"/>
          </p:nvPr>
        </p:nvSpPr>
        <p:spPr>
          <a:xfrm>
            <a:off x="4570810" y="18288"/>
            <a:ext cx="5484971"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10157354" y="18288"/>
            <a:ext cx="1422030" cy="329184"/>
          </a:xfrm>
          <a:prstGeom prst="rect">
            <a:avLst/>
          </a:prstGeom>
        </p:spPr>
        <p:txBody>
          <a:bodyPr vert="horz" lIns="91440" tIns="45720" rIns="91440" bIns="45720" rtlCol="0" anchor="ctr"/>
          <a:lstStyle>
            <a:lvl1pPr algn="l">
              <a:defRPr sz="1400" b="1">
                <a:solidFill>
                  <a:srgbClr val="FFFFFF"/>
                </a:solidFill>
              </a:defRPr>
            </a:lvl1pPr>
          </a:lstStyle>
          <a:p>
            <a:fld id="{1686266E-BE17-4896-90DE-B742DFF1287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369" r:id="rId1"/>
    <p:sldLayoutId id="2147484370" r:id="rId2"/>
    <p:sldLayoutId id="2147484371" r:id="rId3"/>
    <p:sldLayoutId id="2147484372" r:id="rId4"/>
    <p:sldLayoutId id="2147484373" r:id="rId5"/>
    <p:sldLayoutId id="2147484374" r:id="rId6"/>
    <p:sldLayoutId id="2147484375" r:id="rId7"/>
    <p:sldLayoutId id="2147484376" r:id="rId8"/>
    <p:sldLayoutId id="2147484377" r:id="rId9"/>
    <p:sldLayoutId id="2147484378" r:id="rId10"/>
    <p:sldLayoutId id="2147484379"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slide" Target="slide4.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hyperlink" Target="https://creativecommons.org/licenses/by-nc-sa/3.0/" TargetMode="External"/><Relationship Id="rId4" Type="http://schemas.openxmlformats.org/officeDocument/2006/relationships/hyperlink" Target="https://grandjurytarget.com/2019/09/26/how-an-oig-investigation-becomes-a-criminal-investigation/"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3374" y="1371600"/>
            <a:ext cx="10539625" cy="1927225"/>
          </a:xfrm>
        </p:spPr>
        <p:txBody>
          <a:bodyPr>
            <a:normAutofit/>
          </a:bodyPr>
          <a:lstStyle/>
          <a:p>
            <a:r>
              <a:rPr lang="en-US" sz="2700" dirty="0">
                <a:latin typeface="Aharoni" panose="02010803020104030203" pitchFamily="2" charset="-79"/>
                <a:cs typeface="Aharoni" panose="02010803020104030203" pitchFamily="2" charset="-79"/>
              </a:rPr>
              <a:t>PROTECTING YOUR FEES</a:t>
            </a:r>
            <a:br>
              <a:rPr lang="en-US" sz="2700" dirty="0">
                <a:latin typeface="Aharoni" panose="02010803020104030203" pitchFamily="2" charset="-79"/>
                <a:cs typeface="Aharoni" panose="02010803020104030203" pitchFamily="2" charset="-79"/>
              </a:rPr>
            </a:br>
            <a:r>
              <a:rPr lang="en-US" sz="2700" dirty="0">
                <a:latin typeface="Aharoni" panose="02010803020104030203" pitchFamily="2" charset="-79"/>
                <a:cs typeface="Aharoni" panose="02010803020104030203" pitchFamily="2" charset="-79"/>
              </a:rPr>
              <a:t>Managing professional fees, risk management webinar</a:t>
            </a:r>
          </a:p>
        </p:txBody>
      </p:sp>
      <p:sp>
        <p:nvSpPr>
          <p:cNvPr id="3" name="Subtitle 2"/>
          <p:cNvSpPr>
            <a:spLocks noGrp="1"/>
          </p:cNvSpPr>
          <p:nvPr>
            <p:ph type="subTitle" idx="1"/>
          </p:nvPr>
        </p:nvSpPr>
        <p:spPr>
          <a:xfrm>
            <a:off x="914162" y="3505200"/>
            <a:ext cx="10438050" cy="1752600"/>
          </a:xfrm>
        </p:spPr>
        <p:txBody>
          <a:bodyPr/>
          <a:lstStyle/>
          <a:p>
            <a:r>
              <a:rPr lang="en-US" dirty="0"/>
              <a:t>								</a:t>
            </a:r>
            <a:r>
              <a:rPr lang="en-US" sz="2200" dirty="0">
                <a:solidFill>
                  <a:schemeClr val="tx1"/>
                </a:solidFill>
                <a:latin typeface="Aharoni" panose="02010803020104030203" pitchFamily="2" charset="-79"/>
                <a:cs typeface="Aharoni" panose="02010803020104030203" pitchFamily="2" charset="-79"/>
              </a:rPr>
              <a:t>				David K. Eckberg				</a:t>
            </a:r>
          </a:p>
        </p:txBody>
      </p:sp>
      <p:pic>
        <p:nvPicPr>
          <p:cNvPr id="2050" name="Picture 2" descr="C:\Users\dgreenberg\AppData\Local\Microsoft\Windows\Temporary Internet Files\Content.Outlook\0RPHXFTC\BPM Logo RGB (Col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04212" y="4648200"/>
            <a:ext cx="2905222" cy="14526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13BCC67-FCE6-437A-9AF6-3E79B1111A52}"/>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extLst>
      <p:ext uri="{BB962C8B-B14F-4D97-AF65-F5344CB8AC3E}">
        <p14:creationId xmlns:p14="http://schemas.microsoft.com/office/powerpoint/2010/main" val="3643236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D1679091-F0E7-4F2B-982E-D11267E0918C}"/>
              </a:ext>
            </a:extLst>
          </p:cNvPr>
          <p:cNvGraphicFramePr>
            <a:graphicFrameLocks noGrp="1"/>
          </p:cNvGraphicFramePr>
          <p:nvPr>
            <p:ph idx="1"/>
            <p:extLst>
              <p:ext uri="{D42A27DB-BD31-4B8C-83A1-F6EECF244321}">
                <p14:modId xmlns:p14="http://schemas.microsoft.com/office/powerpoint/2010/main" val="1513244041"/>
              </p:ext>
            </p:extLst>
          </p:nvPr>
        </p:nvGraphicFramePr>
        <p:xfrm>
          <a:off x="1979612" y="1981200"/>
          <a:ext cx="8229600" cy="4025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pPr algn="ctr">
              <a:defRPr/>
            </a:pPr>
            <a:r>
              <a:rPr lang="en-US" dirty="0">
                <a:solidFill>
                  <a:schemeClr val="bg2">
                    <a:lumMod val="25000"/>
                  </a:schemeClr>
                </a:solidFill>
              </a:rPr>
              <a:t>Introduction/Overview</a:t>
            </a:r>
          </a:p>
        </p:txBody>
      </p:sp>
      <p:sp>
        <p:nvSpPr>
          <p:cNvPr id="7" name="TextBox 6">
            <a:extLst>
              <a:ext uri="{FF2B5EF4-FFF2-40B4-BE49-F238E27FC236}">
                <a16:creationId xmlns:a16="http://schemas.microsoft.com/office/drawing/2014/main" id="{02F5B7E5-1BAD-4DF4-8AB1-0AEB756CCD7C}"/>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441" y="533400"/>
            <a:ext cx="10969943" cy="990600"/>
          </a:xfrm>
        </p:spPr>
        <p:txBody>
          <a:bodyPr anchor="ctr">
            <a:normAutofit/>
          </a:bodyPr>
          <a:lstStyle/>
          <a:p>
            <a:pPr>
              <a:defRPr/>
            </a:pPr>
            <a:r>
              <a:rPr lang="en-US"/>
              <a:t>Pre-Contract Phase</a:t>
            </a:r>
          </a:p>
        </p:txBody>
      </p:sp>
      <p:sp>
        <p:nvSpPr>
          <p:cNvPr id="2" name="Content Placeholder 1"/>
          <p:cNvSpPr>
            <a:spLocks noGrp="1"/>
          </p:cNvSpPr>
          <p:nvPr>
            <p:ph sz="half" idx="1"/>
          </p:nvPr>
        </p:nvSpPr>
        <p:spPr>
          <a:xfrm>
            <a:off x="609441" y="1673352"/>
            <a:ext cx="5383398" cy="4718304"/>
          </a:xfrm>
        </p:spPr>
        <p:txBody>
          <a:bodyPr>
            <a:normAutofit/>
          </a:bodyPr>
          <a:lstStyle/>
          <a:p>
            <a:pPr eaLnBrk="1" hangingPunct="1">
              <a:buClr>
                <a:schemeClr val="accent2"/>
              </a:buClr>
            </a:pPr>
            <a:r>
              <a:rPr lang="en-US" b="1" dirty="0"/>
              <a:t>Due Diligence Client Investigation</a:t>
            </a:r>
            <a:endParaRPr lang="en-US" dirty="0"/>
          </a:p>
          <a:p>
            <a:pPr lvl="1" eaLnBrk="1" hangingPunct="1">
              <a:buClr>
                <a:schemeClr val="accent2"/>
              </a:buClr>
            </a:pPr>
            <a:r>
              <a:rPr lang="en-US" sz="2800" b="1"/>
              <a:t>Dunn &amp; Bradstreet</a:t>
            </a:r>
            <a:endParaRPr lang="en-US" sz="2800"/>
          </a:p>
          <a:p>
            <a:pPr lvl="1" eaLnBrk="1" hangingPunct="1">
              <a:buClr>
                <a:schemeClr val="accent2"/>
              </a:buClr>
            </a:pPr>
            <a:r>
              <a:rPr lang="en-US" sz="2800" b="1" err="1"/>
              <a:t>Courtlink</a:t>
            </a:r>
            <a:r>
              <a:rPr lang="en-US" sz="2800" b="1"/>
              <a:t> Search</a:t>
            </a:r>
            <a:endParaRPr lang="en-US" sz="2800"/>
          </a:p>
          <a:p>
            <a:pPr lvl="1" eaLnBrk="1" hangingPunct="1">
              <a:buClr>
                <a:schemeClr val="accent2"/>
              </a:buClr>
            </a:pPr>
            <a:r>
              <a:rPr lang="en-US" sz="2800" b="1"/>
              <a:t>What is the Contracting Entity?</a:t>
            </a:r>
            <a:endParaRPr lang="en-US" sz="2800"/>
          </a:p>
          <a:p>
            <a:pPr lvl="1" eaLnBrk="1" hangingPunct="1">
              <a:buClr>
                <a:schemeClr val="accent2"/>
              </a:buClr>
            </a:pPr>
            <a:r>
              <a:rPr lang="en-US" sz="2800" b="1"/>
              <a:t>Proof of Financial Solvency</a:t>
            </a:r>
          </a:p>
        </p:txBody>
      </p:sp>
      <p:pic>
        <p:nvPicPr>
          <p:cNvPr id="1026" name="Picture 2" descr="C:\Documents and Settings\stephanie.correia\Local Settings\Temporary Internet Files\Content.IE5\8FA4D33O\MC900053613[1].wmf"/>
          <p:cNvPicPr>
            <a:picLocks noChangeAspect="1" noChangeArrowheads="1"/>
          </p:cNvPicPr>
          <p:nvPr/>
        </p:nvPicPr>
        <p:blipFill>
          <a:blip r:embed="rId3" cstate="print"/>
          <a:stretch>
            <a:fillRect/>
          </a:stretch>
        </p:blipFill>
        <p:spPr bwMode="auto">
          <a:xfrm>
            <a:off x="7168516" y="1673352"/>
            <a:ext cx="3438338" cy="4718304"/>
          </a:xfrm>
          <a:prstGeom prst="rect">
            <a:avLst/>
          </a:prstGeom>
          <a:noFill/>
          <a:ln w="9525">
            <a:noFill/>
            <a:miter lim="800000"/>
            <a:headEnd/>
            <a:tailEnd/>
          </a:ln>
        </p:spPr>
      </p:pic>
      <p:sp>
        <p:nvSpPr>
          <p:cNvPr id="6" name="TextBox 5">
            <a:extLst>
              <a:ext uri="{FF2B5EF4-FFF2-40B4-BE49-F238E27FC236}">
                <a16:creationId xmlns:a16="http://schemas.microsoft.com/office/drawing/2014/main" id="{25294635-4EB8-4AF8-BD08-50AC5F4BC76E}"/>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26"/>
                                        </p:tgtEl>
                                        <p:attrNameLst>
                                          <p:attrName>style.visibility</p:attrName>
                                        </p:attrNameLst>
                                      </p:cBhvr>
                                      <p:to>
                                        <p:strVal val="visible"/>
                                      </p:to>
                                    </p:set>
                                    <p:anim calcmode="lin" valueType="num">
                                      <p:cBhvr additive="base">
                                        <p:cTn id="31" dur="500" fill="hold"/>
                                        <p:tgtEl>
                                          <p:spTgt spid="1026"/>
                                        </p:tgtEl>
                                        <p:attrNameLst>
                                          <p:attrName>ppt_x</p:attrName>
                                        </p:attrNameLst>
                                      </p:cBhvr>
                                      <p:tavLst>
                                        <p:tav tm="0">
                                          <p:val>
                                            <p:strVal val="#ppt_x"/>
                                          </p:val>
                                        </p:tav>
                                        <p:tav tm="100000">
                                          <p:val>
                                            <p:strVal val="#ppt_x"/>
                                          </p:val>
                                        </p:tav>
                                      </p:tavLst>
                                    </p:anim>
                                    <p:anim calcmode="lin" valueType="num">
                                      <p:cBhvr additive="base">
                                        <p:cTn id="32"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441" y="533400"/>
            <a:ext cx="10969943" cy="990600"/>
          </a:xfrm>
        </p:spPr>
        <p:txBody>
          <a:bodyPr anchor="ctr">
            <a:normAutofit/>
          </a:bodyPr>
          <a:lstStyle/>
          <a:p>
            <a:pPr>
              <a:defRPr/>
            </a:pPr>
            <a:r>
              <a:rPr lang="en-US"/>
              <a:t>Pre-Contract Phase</a:t>
            </a:r>
          </a:p>
        </p:txBody>
      </p:sp>
      <p:sp>
        <p:nvSpPr>
          <p:cNvPr id="2" name="Content Placeholder 1"/>
          <p:cNvSpPr>
            <a:spLocks noGrp="1"/>
          </p:cNvSpPr>
          <p:nvPr>
            <p:ph sz="half" idx="1"/>
          </p:nvPr>
        </p:nvSpPr>
        <p:spPr>
          <a:xfrm>
            <a:off x="609441" y="1673352"/>
            <a:ext cx="5383398" cy="4718304"/>
          </a:xfrm>
        </p:spPr>
        <p:txBody>
          <a:bodyPr>
            <a:normAutofit/>
          </a:bodyPr>
          <a:lstStyle/>
          <a:p>
            <a:pPr eaLnBrk="1" hangingPunct="1">
              <a:buClr>
                <a:schemeClr val="accent2"/>
              </a:buClr>
            </a:pPr>
            <a:r>
              <a:rPr lang="en-US" b="1" dirty="0"/>
              <a:t>Due Diligence Project Investigation</a:t>
            </a:r>
            <a:endParaRPr lang="en-US" dirty="0"/>
          </a:p>
          <a:p>
            <a:pPr lvl="1" eaLnBrk="1" hangingPunct="1">
              <a:buClr>
                <a:schemeClr val="accent2"/>
              </a:buClr>
            </a:pPr>
            <a:r>
              <a:rPr lang="en-US" sz="2800" b="1"/>
              <a:t>Likelihood of completion/success</a:t>
            </a:r>
            <a:endParaRPr lang="en-US" sz="2800"/>
          </a:p>
          <a:p>
            <a:pPr lvl="1" eaLnBrk="1" hangingPunct="1">
              <a:buClr>
                <a:schemeClr val="accent2"/>
              </a:buClr>
            </a:pPr>
            <a:r>
              <a:rPr lang="en-US" sz="2800" b="1"/>
              <a:t>Funding</a:t>
            </a:r>
            <a:endParaRPr lang="en-US" sz="2800"/>
          </a:p>
          <a:p>
            <a:pPr lvl="1" eaLnBrk="1" hangingPunct="1">
              <a:buClr>
                <a:schemeClr val="accent2"/>
              </a:buClr>
            </a:pPr>
            <a:r>
              <a:rPr lang="en-US" sz="2800" b="1"/>
              <a:t>Other Players</a:t>
            </a:r>
            <a:endParaRPr lang="en-US" sz="2800"/>
          </a:p>
          <a:p>
            <a:pPr eaLnBrk="1" hangingPunct="1"/>
            <a:endParaRPr lang="en-US" dirty="0"/>
          </a:p>
        </p:txBody>
      </p:sp>
      <p:pic>
        <p:nvPicPr>
          <p:cNvPr id="6" name="Content Placeholder 5" descr="A magnifying glass on a table&#10;&#10;Description automatically generated with low confidence">
            <a:extLst>
              <a:ext uri="{FF2B5EF4-FFF2-40B4-BE49-F238E27FC236}">
                <a16:creationId xmlns:a16="http://schemas.microsoft.com/office/drawing/2014/main" id="{658181E4-8E0D-4EB2-98B0-A9A08B8086ED}"/>
              </a:ext>
            </a:extLst>
          </p:cNvPr>
          <p:cNvPicPr>
            <a:picLocks noGrp="1" noChangeAspect="1"/>
          </p:cNvPicPr>
          <p:nvPr>
            <p:ph sz="half" idx="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627812" y="1707974"/>
            <a:ext cx="4198378" cy="2558131"/>
          </a:xfrm>
        </p:spPr>
      </p:pic>
      <p:sp>
        <p:nvSpPr>
          <p:cNvPr id="7" name="TextBox 6">
            <a:extLst>
              <a:ext uri="{FF2B5EF4-FFF2-40B4-BE49-F238E27FC236}">
                <a16:creationId xmlns:a16="http://schemas.microsoft.com/office/drawing/2014/main" id="{E9F51143-2FA7-4EE9-9131-3562639745B7}"/>
              </a:ext>
            </a:extLst>
          </p:cNvPr>
          <p:cNvSpPr txBox="1"/>
          <p:nvPr/>
        </p:nvSpPr>
        <p:spPr>
          <a:xfrm>
            <a:off x="6551613" y="4419600"/>
            <a:ext cx="1828800" cy="369332"/>
          </a:xfrm>
          <a:prstGeom prst="rect">
            <a:avLst/>
          </a:prstGeom>
          <a:noFill/>
        </p:spPr>
        <p:txBody>
          <a:bodyPr wrap="square" rtlCol="0">
            <a:spAutoFit/>
          </a:bodyPr>
          <a:lstStyle/>
          <a:p>
            <a:r>
              <a:rPr lang="en-US" sz="900" dirty="0">
                <a:hlinkClick r:id="rId4" tooltip="https://grandjurytarget.com/2019/09/26/how-an-oig-investigation-becomes-a-criminal-investigation/"/>
              </a:rPr>
              <a:t>This Photo</a:t>
            </a:r>
            <a:r>
              <a:rPr lang="en-US" sz="900" dirty="0"/>
              <a:t> by Unknown Author is licensed under </a:t>
            </a:r>
            <a:r>
              <a:rPr lang="en-US" sz="900" dirty="0">
                <a:hlinkClick r:id="rId5" tooltip="https://creativecommons.org/licenses/by-nc-sa/3.0/"/>
              </a:rPr>
              <a:t>CC BY-SA-NC</a:t>
            </a:r>
            <a:endParaRPr lang="en-US" sz="900" dirty="0"/>
          </a:p>
        </p:txBody>
      </p:sp>
      <mc:AlternateContent xmlns:mc="http://schemas.openxmlformats.org/markup-compatibility/2006">
        <mc:Choice xmlns:pslz="http://schemas.microsoft.com/office/powerpoint/2016/slidezoom" Requires="pslz">
          <p:graphicFrame>
            <p:nvGraphicFramePr>
              <p:cNvPr id="10" name="Slide Zoom 9">
                <a:extLst>
                  <a:ext uri="{FF2B5EF4-FFF2-40B4-BE49-F238E27FC236}">
                    <a16:creationId xmlns:a16="http://schemas.microsoft.com/office/drawing/2014/main" id="{82E25A13-3B2A-4674-8E9E-F98395F3FA4D}"/>
                  </a:ext>
                </a:extLst>
              </p:cNvPr>
              <p:cNvGraphicFramePr>
                <a:graphicFrameLocks noChangeAspect="1"/>
              </p:cNvGraphicFramePr>
              <p:nvPr>
                <p:extLst>
                  <p:ext uri="{D42A27DB-BD31-4B8C-83A1-F6EECF244321}">
                    <p14:modId xmlns:p14="http://schemas.microsoft.com/office/powerpoint/2010/main" val="494793879"/>
                  </p:ext>
                </p:extLst>
              </p:nvPr>
            </p:nvGraphicFramePr>
            <p:xfrm>
              <a:off x="-2640912" y="5523230"/>
              <a:ext cx="3047206" cy="1714500"/>
            </p:xfrm>
            <a:graphic>
              <a:graphicData uri="http://schemas.microsoft.com/office/powerpoint/2016/slidezoom">
                <pslz:sldZm>
                  <pslz:sldZmObj sldId="292" cId="0">
                    <pslz:zmPr id="{94C9EFC9-0B3D-4F16-8B13-0350C091C009}" returnToParent="0" transitionDur="1000">
                      <p166:blipFill xmlns:p166="http://schemas.microsoft.com/office/powerpoint/2016/6/main">
                        <a:blip r:embed="rId6"/>
                        <a:stretch>
                          <a:fillRect/>
                        </a:stretch>
                      </p166:blipFill>
                      <p166:spPr xmlns:p166="http://schemas.microsoft.com/office/powerpoint/2016/6/main">
                        <a:xfrm>
                          <a:off x="0" y="0"/>
                          <a:ext cx="3047206" cy="1714500"/>
                        </a:xfrm>
                        <a:prstGeom prst="rect">
                          <a:avLst/>
                        </a:prstGeom>
                        <a:ln w="3175">
                          <a:solidFill>
                            <a:prstClr val="ltGray"/>
                          </a:solidFill>
                        </a:ln>
                      </p166:spPr>
                    </pslz:zmPr>
                  </pslz:sldZmObj>
                </pslz:sldZm>
              </a:graphicData>
            </a:graphic>
          </p:graphicFrame>
        </mc:Choice>
        <mc:Fallback>
          <p:pic>
            <p:nvPicPr>
              <p:cNvPr id="10" name="Slide Zoom 9">
                <a:hlinkClick r:id="rId7" action="ppaction://hlinksldjump"/>
                <a:extLst>
                  <a:ext uri="{FF2B5EF4-FFF2-40B4-BE49-F238E27FC236}">
                    <a16:creationId xmlns:a16="http://schemas.microsoft.com/office/drawing/2014/main" id="{82E25A13-3B2A-4674-8E9E-F98395F3FA4D}"/>
                  </a:ext>
                </a:extLst>
              </p:cNvPr>
              <p:cNvPicPr>
                <a:picLocks noGrp="1" noRot="1" noChangeAspect="1" noMove="1" noResize="1" noEditPoints="1" noAdjustHandles="1" noChangeArrowheads="1" noChangeShapeType="1"/>
              </p:cNvPicPr>
              <p:nvPr/>
            </p:nvPicPr>
            <p:blipFill>
              <a:blip r:embed="rId6"/>
              <a:stretch>
                <a:fillRect/>
              </a:stretch>
            </p:blipFill>
            <p:spPr>
              <a:xfrm>
                <a:off x="-2640912" y="5523230"/>
                <a:ext cx="3047206" cy="1714500"/>
              </a:xfrm>
              <a:prstGeom prst="rect">
                <a:avLst/>
              </a:prstGeom>
              <a:ln w="3175">
                <a:solidFill>
                  <a:prstClr val="ltGray"/>
                </a:solidFill>
              </a:ln>
            </p:spPr>
          </p:pic>
        </mc:Fallback>
      </mc:AlternateContent>
      <p:sp>
        <p:nvSpPr>
          <p:cNvPr id="11" name="TextBox 10">
            <a:extLst>
              <a:ext uri="{FF2B5EF4-FFF2-40B4-BE49-F238E27FC236}">
                <a16:creationId xmlns:a16="http://schemas.microsoft.com/office/drawing/2014/main" id="{0048A456-02FE-4144-BDCB-2DEF1956CA99}"/>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441" y="792080"/>
            <a:ext cx="2852185" cy="1261872"/>
          </a:xfrm>
        </p:spPr>
        <p:txBody>
          <a:bodyPr anchor="b">
            <a:normAutofit/>
          </a:bodyPr>
          <a:lstStyle/>
          <a:p>
            <a:pPr>
              <a:defRPr/>
            </a:pPr>
            <a:r>
              <a:rPr lang="en-US"/>
              <a:t>Contract Phase</a:t>
            </a:r>
          </a:p>
        </p:txBody>
      </p:sp>
      <p:sp>
        <p:nvSpPr>
          <p:cNvPr id="2" name="Content Placeholder 1"/>
          <p:cNvSpPr>
            <a:spLocks noGrp="1"/>
          </p:cNvSpPr>
          <p:nvPr>
            <p:ph idx="1"/>
          </p:nvPr>
        </p:nvSpPr>
        <p:spPr>
          <a:xfrm>
            <a:off x="3961368" y="792080"/>
            <a:ext cx="7618016" cy="5577840"/>
          </a:xfrm>
        </p:spPr>
        <p:txBody>
          <a:bodyPr>
            <a:normAutofit/>
          </a:bodyPr>
          <a:lstStyle/>
          <a:p>
            <a:pPr eaLnBrk="1" hangingPunct="1">
              <a:buClr>
                <a:schemeClr val="accent2"/>
              </a:buClr>
            </a:pPr>
            <a:r>
              <a:rPr lang="en-US" b="1" dirty="0"/>
              <a:t>Clear Standard Contract Terms</a:t>
            </a:r>
            <a:endParaRPr lang="en-US" dirty="0"/>
          </a:p>
          <a:p>
            <a:pPr lvl="1" eaLnBrk="1" hangingPunct="1">
              <a:buClr>
                <a:schemeClr val="accent2"/>
              </a:buClr>
            </a:pPr>
            <a:r>
              <a:rPr lang="en-US" sz="3200" b="1"/>
              <a:t>When invoiced</a:t>
            </a:r>
            <a:endParaRPr lang="en-US" sz="3200"/>
          </a:p>
          <a:p>
            <a:pPr lvl="1" eaLnBrk="1" hangingPunct="1">
              <a:buClr>
                <a:schemeClr val="accent2"/>
              </a:buClr>
            </a:pPr>
            <a:r>
              <a:rPr lang="en-US" sz="3200" b="1"/>
              <a:t>When payment due</a:t>
            </a:r>
            <a:endParaRPr lang="en-US" sz="3200"/>
          </a:p>
          <a:p>
            <a:pPr lvl="1" eaLnBrk="1" hangingPunct="1">
              <a:buClr>
                <a:schemeClr val="accent2"/>
              </a:buClr>
            </a:pPr>
            <a:r>
              <a:rPr lang="en-US" sz="3200" b="1"/>
              <a:t>Interest or finance charge for late payment</a:t>
            </a:r>
            <a:endParaRPr lang="en-US" sz="3200"/>
          </a:p>
          <a:p>
            <a:pPr lvl="1" eaLnBrk="1" hangingPunct="1">
              <a:buClr>
                <a:schemeClr val="accent2"/>
              </a:buClr>
            </a:pPr>
            <a:r>
              <a:rPr lang="en-US" sz="3200" b="1"/>
              <a:t>Costs for collection, including attorneys fees</a:t>
            </a:r>
            <a:endParaRPr lang="en-US" sz="3200"/>
          </a:p>
        </p:txBody>
      </p:sp>
      <p:pic>
        <p:nvPicPr>
          <p:cNvPr id="6" name="Picture 5" descr="Woman signing contract">
            <a:extLst>
              <a:ext uri="{FF2B5EF4-FFF2-40B4-BE49-F238E27FC236}">
                <a16:creationId xmlns:a16="http://schemas.microsoft.com/office/drawing/2014/main" id="{FA128AEE-A4AC-4A37-B42A-AC11786591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440" y="2630504"/>
            <a:ext cx="2852185" cy="1900992"/>
          </a:xfrm>
          <a:prstGeom prst="rect">
            <a:avLst/>
          </a:prstGeom>
        </p:spPr>
      </p:pic>
      <p:sp>
        <p:nvSpPr>
          <p:cNvPr id="9" name="TextBox 8">
            <a:extLst>
              <a:ext uri="{FF2B5EF4-FFF2-40B4-BE49-F238E27FC236}">
                <a16:creationId xmlns:a16="http://schemas.microsoft.com/office/drawing/2014/main" id="{0B22CD19-2392-418B-BF06-C5EA06843765}"/>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441" y="533400"/>
            <a:ext cx="10969943" cy="990600"/>
          </a:xfrm>
        </p:spPr>
        <p:txBody>
          <a:bodyPr anchor="ctr">
            <a:normAutofit/>
          </a:bodyPr>
          <a:lstStyle/>
          <a:p>
            <a:pPr>
              <a:defRPr/>
            </a:pPr>
            <a:r>
              <a:rPr lang="en-US"/>
              <a:t>Contract Phase</a:t>
            </a:r>
          </a:p>
        </p:txBody>
      </p:sp>
      <p:sp>
        <p:nvSpPr>
          <p:cNvPr id="2" name="Content Placeholder 1"/>
          <p:cNvSpPr>
            <a:spLocks noGrp="1"/>
          </p:cNvSpPr>
          <p:nvPr>
            <p:ph sz="half" idx="1"/>
          </p:nvPr>
        </p:nvSpPr>
        <p:spPr>
          <a:xfrm>
            <a:off x="609441" y="1673352"/>
            <a:ext cx="5383398" cy="4718304"/>
          </a:xfrm>
        </p:spPr>
        <p:txBody>
          <a:bodyPr>
            <a:normAutofit/>
          </a:bodyPr>
          <a:lstStyle/>
          <a:p>
            <a:pPr eaLnBrk="1" hangingPunct="1">
              <a:buClr>
                <a:schemeClr val="accent2"/>
              </a:buClr>
            </a:pPr>
            <a:r>
              <a:rPr lang="en-US" b="1" dirty="0"/>
              <a:t>Understand upfront the Client’s Billing Practice</a:t>
            </a:r>
            <a:endParaRPr lang="en-US" dirty="0"/>
          </a:p>
          <a:p>
            <a:pPr lvl="1" eaLnBrk="1" hangingPunct="1">
              <a:buClr>
                <a:schemeClr val="accent2"/>
              </a:buClr>
            </a:pPr>
            <a:r>
              <a:rPr lang="en-US" sz="2800" b="1"/>
              <a:t>Electronic billing procedures</a:t>
            </a:r>
            <a:endParaRPr lang="en-US" sz="2800"/>
          </a:p>
          <a:p>
            <a:pPr lvl="1" eaLnBrk="1" hangingPunct="1">
              <a:buClr>
                <a:schemeClr val="accent2"/>
              </a:buClr>
            </a:pPr>
            <a:r>
              <a:rPr lang="en-US" sz="2800" b="1"/>
              <a:t>Third party reviewers/payers</a:t>
            </a:r>
            <a:endParaRPr lang="en-US" sz="2800"/>
          </a:p>
          <a:p>
            <a:pPr lvl="2" eaLnBrk="1" hangingPunct="1"/>
            <a:r>
              <a:rPr lang="en-US" sz="2800" b="1"/>
              <a:t>Lenders</a:t>
            </a:r>
            <a:endParaRPr lang="en-US" sz="2800"/>
          </a:p>
          <a:p>
            <a:pPr lvl="2" eaLnBrk="1" hangingPunct="1"/>
            <a:r>
              <a:rPr lang="en-US" sz="2800" b="1"/>
              <a:t>Insurance companies</a:t>
            </a:r>
            <a:endParaRPr lang="en-US" sz="2800"/>
          </a:p>
          <a:p>
            <a:pPr lvl="2" eaLnBrk="1" hangingPunct="1"/>
            <a:r>
              <a:rPr lang="en-US" sz="2800" b="1"/>
              <a:t>Project investors</a:t>
            </a:r>
            <a:endParaRPr lang="en-US" sz="2800"/>
          </a:p>
        </p:txBody>
      </p:sp>
      <p:pic>
        <p:nvPicPr>
          <p:cNvPr id="3077" name="Picture 5" descr="C:\Documents and Settings\stephanie.correia\Local Settings\Temporary Internet Files\Content.IE5\VU3C80BD\MC900311022[1].wmf"/>
          <p:cNvPicPr>
            <a:picLocks noChangeAspect="1" noChangeArrowheads="1"/>
          </p:cNvPicPr>
          <p:nvPr/>
        </p:nvPicPr>
        <p:blipFill>
          <a:blip r:embed="rId3" cstate="print"/>
          <a:stretch>
            <a:fillRect/>
          </a:stretch>
        </p:blipFill>
        <p:spPr bwMode="auto">
          <a:xfrm>
            <a:off x="6195986" y="2024190"/>
            <a:ext cx="5383398" cy="4016628"/>
          </a:xfrm>
          <a:prstGeom prst="rect">
            <a:avLst/>
          </a:prstGeom>
          <a:noFill/>
          <a:ln w="9525">
            <a:noFill/>
            <a:miter lim="800000"/>
            <a:headEnd/>
            <a:tailEnd/>
          </a:ln>
        </p:spPr>
      </p:pic>
      <p:sp>
        <p:nvSpPr>
          <p:cNvPr id="6" name="TextBox 5">
            <a:extLst>
              <a:ext uri="{FF2B5EF4-FFF2-40B4-BE49-F238E27FC236}">
                <a16:creationId xmlns:a16="http://schemas.microsoft.com/office/drawing/2014/main" id="{AD428B92-E3C0-4378-BE2F-74F51B641170}"/>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077"/>
                                        </p:tgtEl>
                                        <p:attrNameLst>
                                          <p:attrName>style.visibility</p:attrName>
                                        </p:attrNameLst>
                                      </p:cBhvr>
                                      <p:to>
                                        <p:strVal val="visible"/>
                                      </p:to>
                                    </p:set>
                                    <p:anim calcmode="lin" valueType="num">
                                      <p:cBhvr additive="base">
                                        <p:cTn id="31" dur="500" fill="hold"/>
                                        <p:tgtEl>
                                          <p:spTgt spid="3077"/>
                                        </p:tgtEl>
                                        <p:attrNameLst>
                                          <p:attrName>ppt_x</p:attrName>
                                        </p:attrNameLst>
                                      </p:cBhvr>
                                      <p:tavLst>
                                        <p:tav tm="0">
                                          <p:val>
                                            <p:strVal val="#ppt_x"/>
                                          </p:val>
                                        </p:tav>
                                        <p:tav tm="100000">
                                          <p:val>
                                            <p:strVal val="#ppt_x"/>
                                          </p:val>
                                        </p:tav>
                                      </p:tavLst>
                                    </p:anim>
                                    <p:anim calcmode="lin" valueType="num">
                                      <p:cBhvr additive="base">
                                        <p:cTn id="32" dur="500" fill="hold"/>
                                        <p:tgtEl>
                                          <p:spTgt spid="30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eaLnBrk="1" hangingPunct="1">
              <a:buClr>
                <a:schemeClr val="accent2"/>
              </a:buClr>
            </a:pPr>
            <a:r>
              <a:rPr lang="en-US" b="1"/>
              <a:t>Other Contract Considerations</a:t>
            </a:r>
            <a:endParaRPr lang="en-US"/>
          </a:p>
          <a:p>
            <a:pPr lvl="1" eaLnBrk="1" hangingPunct="1">
              <a:buClr>
                <a:schemeClr val="accent2"/>
              </a:buClr>
            </a:pPr>
            <a:r>
              <a:rPr lang="en-US" b="1"/>
              <a:t>Advance Deposits</a:t>
            </a:r>
            <a:endParaRPr lang="en-US"/>
          </a:p>
          <a:p>
            <a:pPr lvl="1" eaLnBrk="1" hangingPunct="1">
              <a:buClr>
                <a:schemeClr val="accent2"/>
              </a:buClr>
            </a:pPr>
            <a:r>
              <a:rPr lang="en-US" b="1"/>
              <a:t>Security Arrangements </a:t>
            </a:r>
            <a:endParaRPr lang="en-US"/>
          </a:p>
          <a:p>
            <a:pPr lvl="1" eaLnBrk="1" hangingPunct="1">
              <a:buClr>
                <a:schemeClr val="accent2"/>
              </a:buClr>
            </a:pPr>
            <a:r>
              <a:rPr lang="en-US" b="1"/>
              <a:t>Guarantees</a:t>
            </a:r>
            <a:endParaRPr lang="en-US"/>
          </a:p>
          <a:p>
            <a:pPr lvl="1" eaLnBrk="1" hangingPunct="1">
              <a:buClr>
                <a:schemeClr val="accent2"/>
              </a:buClr>
            </a:pPr>
            <a:r>
              <a:rPr lang="en-US" b="1"/>
              <a:t>Right to Withhold Deliverables</a:t>
            </a:r>
            <a:endParaRPr lang="en-US"/>
          </a:p>
          <a:p>
            <a:pPr lvl="1" eaLnBrk="1" hangingPunct="1">
              <a:buClr>
                <a:schemeClr val="accent2"/>
              </a:buClr>
            </a:pPr>
            <a:r>
              <a:rPr lang="en-US" b="1"/>
              <a:t>Obligation to Work when Payment in Dispute?</a:t>
            </a:r>
            <a:endParaRPr lang="en-US" dirty="0"/>
          </a:p>
        </p:txBody>
      </p:sp>
      <p:sp>
        <p:nvSpPr>
          <p:cNvPr id="3" name="Title 2"/>
          <p:cNvSpPr>
            <a:spLocks noGrp="1"/>
          </p:cNvSpPr>
          <p:nvPr>
            <p:ph type="title"/>
          </p:nvPr>
        </p:nvSpPr>
        <p:spPr/>
        <p:txBody>
          <a:bodyPr/>
          <a:lstStyle/>
          <a:p>
            <a:pPr algn="ctr">
              <a:defRPr/>
            </a:pPr>
            <a:r>
              <a:rPr lang="en-US">
                <a:solidFill>
                  <a:srgbClr val="443C29"/>
                </a:solidFill>
              </a:rPr>
              <a:t>Contract Phase</a:t>
            </a:r>
            <a:endParaRPr lang="en-US" dirty="0">
              <a:solidFill>
                <a:srgbClr val="443C29"/>
              </a:solidFill>
            </a:endParaRPr>
          </a:p>
        </p:txBody>
      </p:sp>
      <p:sp>
        <p:nvSpPr>
          <p:cNvPr id="6" name="TextBox 5">
            <a:extLst>
              <a:ext uri="{FF2B5EF4-FFF2-40B4-BE49-F238E27FC236}">
                <a16:creationId xmlns:a16="http://schemas.microsoft.com/office/drawing/2014/main" id="{57442A69-0280-4CD3-8F72-756D51537B3A}"/>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441" y="533400"/>
            <a:ext cx="10969943" cy="990600"/>
          </a:xfrm>
        </p:spPr>
        <p:txBody>
          <a:bodyPr anchor="ctr">
            <a:normAutofit/>
          </a:bodyPr>
          <a:lstStyle/>
          <a:p>
            <a:pPr>
              <a:defRPr/>
            </a:pPr>
            <a:r>
              <a:rPr lang="en-US"/>
              <a:t>Contract Phase</a:t>
            </a:r>
          </a:p>
        </p:txBody>
      </p:sp>
      <p:sp>
        <p:nvSpPr>
          <p:cNvPr id="2" name="Content Placeholder 1"/>
          <p:cNvSpPr>
            <a:spLocks noGrp="1"/>
          </p:cNvSpPr>
          <p:nvPr>
            <p:ph sz="half" idx="1"/>
          </p:nvPr>
        </p:nvSpPr>
        <p:spPr>
          <a:xfrm>
            <a:off x="609441" y="1673352"/>
            <a:ext cx="5383398" cy="4718304"/>
          </a:xfrm>
        </p:spPr>
        <p:txBody>
          <a:bodyPr>
            <a:normAutofit/>
          </a:bodyPr>
          <a:lstStyle/>
          <a:p>
            <a:pPr eaLnBrk="1" hangingPunct="1">
              <a:buClr>
                <a:schemeClr val="accent2"/>
              </a:buClr>
            </a:pPr>
            <a:r>
              <a:rPr lang="en-US" b="1" dirty="0"/>
              <a:t>Clauses with Significant Consequences</a:t>
            </a:r>
            <a:endParaRPr lang="en-US" dirty="0"/>
          </a:p>
          <a:p>
            <a:pPr lvl="1" eaLnBrk="1" hangingPunct="1">
              <a:buClr>
                <a:schemeClr val="accent2"/>
              </a:buClr>
            </a:pPr>
            <a:r>
              <a:rPr lang="en-US" sz="2800" b="1"/>
              <a:t>Pay-when-paid/Pay-if-paid</a:t>
            </a:r>
            <a:endParaRPr lang="en-US" sz="2800"/>
          </a:p>
          <a:p>
            <a:pPr lvl="2" eaLnBrk="1" hangingPunct="1"/>
            <a:r>
              <a:rPr lang="en-US" sz="2800" b="1"/>
              <a:t>Desired by Prime; Detested by Sub</a:t>
            </a:r>
            <a:endParaRPr lang="en-US" sz="2800"/>
          </a:p>
        </p:txBody>
      </p:sp>
      <p:pic>
        <p:nvPicPr>
          <p:cNvPr id="16388" name="Picture 4" descr="C:\Documents and Settings\stephanie.correia\Local Settings\Temporary Internet Files\Content.IE5\KK40B36X\MP900442381[1].jpg"/>
          <p:cNvPicPr>
            <a:picLocks noChangeAspect="1" noChangeArrowheads="1"/>
          </p:cNvPicPr>
          <p:nvPr/>
        </p:nvPicPr>
        <p:blipFill rotWithShape="1">
          <a:blip r:embed="rId3" cstate="print"/>
          <a:srcRect l="19347" r="4779"/>
          <a:stretch/>
        </p:blipFill>
        <p:spPr bwMode="auto">
          <a:xfrm>
            <a:off x="6195986" y="1673352"/>
            <a:ext cx="5383398" cy="4718304"/>
          </a:xfrm>
          <a:prstGeom prst="rect">
            <a:avLst/>
          </a:prstGeom>
          <a:noFill/>
          <a:ln w="9525">
            <a:noFill/>
            <a:miter lim="800000"/>
            <a:headEnd/>
            <a:tailEnd/>
          </a:ln>
        </p:spPr>
      </p:pic>
      <p:sp>
        <p:nvSpPr>
          <p:cNvPr id="6" name="TextBox 5">
            <a:extLst>
              <a:ext uri="{FF2B5EF4-FFF2-40B4-BE49-F238E27FC236}">
                <a16:creationId xmlns:a16="http://schemas.microsoft.com/office/drawing/2014/main" id="{F6AA7863-D8AA-472D-B22A-1B3E37EB55DE}"/>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79612" y="1481138"/>
            <a:ext cx="8229600" cy="4843462"/>
          </a:xfrm>
        </p:spPr>
        <p:txBody>
          <a:bodyPr/>
          <a:lstStyle/>
          <a:p>
            <a:pPr lvl="2" eaLnBrk="1" hangingPunct="1"/>
            <a:r>
              <a:rPr lang="en-US" b="1"/>
              <a:t>Sample Clause:</a:t>
            </a:r>
            <a:endParaRPr lang="en-US"/>
          </a:p>
          <a:p>
            <a:pPr lvl="3" eaLnBrk="1" hangingPunct="1"/>
            <a:r>
              <a:rPr lang="en-US" b="1" u="sng"/>
              <a:t>Payment.</a:t>
            </a:r>
            <a:r>
              <a:rPr lang="en-US"/>
              <a:t>	Subcontractor shall submit its invoices by the ___ day of each month for services rendered during the prior month.  Architect shall review such invoices and upon approval process them for payment by including them in the next billing to the Owner.  Payment shall be made to Subcontractor within 10 days following receipt of payment from the Owner for Subcontractor’s work.  Subcontractor understands that it is accepting the risk of non-payment by the Owner and agrees that Architect’s obligation to make payment to Subcontractor is expressly conditioned upon Architect’s receipt of payment from the Owner for Subcontractor’s work.  This clause does not create an implied postponement of payment for any period of time, but rather expressly conditions payment to Subcontractor upon prior payment by the Owner.</a:t>
            </a:r>
          </a:p>
        </p:txBody>
      </p:sp>
      <p:sp>
        <p:nvSpPr>
          <p:cNvPr id="3" name="Title 2"/>
          <p:cNvSpPr>
            <a:spLocks noGrp="1"/>
          </p:cNvSpPr>
          <p:nvPr>
            <p:ph type="title"/>
          </p:nvPr>
        </p:nvSpPr>
        <p:spPr/>
        <p:txBody>
          <a:bodyPr/>
          <a:lstStyle/>
          <a:p>
            <a:pPr algn="ctr">
              <a:defRPr/>
            </a:pPr>
            <a:r>
              <a:rPr lang="en-US">
                <a:solidFill>
                  <a:srgbClr val="443C29"/>
                </a:solidFill>
              </a:rPr>
              <a:t>Contract Phase</a:t>
            </a:r>
            <a:endParaRPr lang="en-US" dirty="0">
              <a:solidFill>
                <a:srgbClr val="443C29"/>
              </a:solidFill>
            </a:endParaRPr>
          </a:p>
        </p:txBody>
      </p:sp>
      <p:sp>
        <p:nvSpPr>
          <p:cNvPr id="5" name="TextBox 4">
            <a:extLst>
              <a:ext uri="{FF2B5EF4-FFF2-40B4-BE49-F238E27FC236}">
                <a16:creationId xmlns:a16="http://schemas.microsoft.com/office/drawing/2014/main" id="{9F79F164-A71B-469C-A385-BFEB34E32E72}"/>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eaLnBrk="1" hangingPunct="1">
              <a:buClr>
                <a:schemeClr val="accent2"/>
              </a:buClr>
            </a:pPr>
            <a:r>
              <a:rPr lang="en-US" b="1" dirty="0"/>
              <a:t>Clauses with Significant Consequences</a:t>
            </a:r>
            <a:endParaRPr lang="en-US" dirty="0"/>
          </a:p>
          <a:p>
            <a:pPr lvl="1" eaLnBrk="1" hangingPunct="1">
              <a:buClr>
                <a:schemeClr val="accent2"/>
              </a:buClr>
            </a:pPr>
            <a:r>
              <a:rPr lang="en-US" b="1" dirty="0"/>
              <a:t>Pay-when-paid/Pay-if-paid </a:t>
            </a:r>
          </a:p>
          <a:p>
            <a:pPr lvl="2" eaLnBrk="1" hangingPunct="1"/>
            <a:r>
              <a:rPr lang="en-US" b="1" dirty="0"/>
              <a:t>Enforceability</a:t>
            </a:r>
            <a:endParaRPr lang="en-US" dirty="0"/>
          </a:p>
          <a:p>
            <a:pPr lvl="3" eaLnBrk="1" hangingPunct="1"/>
            <a:r>
              <a:rPr lang="en-US" b="1" dirty="0"/>
              <a:t>Unenforceable as against public policy</a:t>
            </a:r>
            <a:endParaRPr lang="en-US" dirty="0"/>
          </a:p>
          <a:p>
            <a:pPr lvl="3" eaLnBrk="1" hangingPunct="1"/>
            <a:r>
              <a:rPr lang="en-US" b="1" dirty="0"/>
              <a:t>Implied “reasonable” time period for payment</a:t>
            </a:r>
            <a:endParaRPr lang="en-US" dirty="0"/>
          </a:p>
          <a:p>
            <a:pPr lvl="3" eaLnBrk="1" hangingPunct="1"/>
            <a:r>
              <a:rPr lang="en-US" b="1" dirty="0"/>
              <a:t>Enforceable if clear and unambiguous</a:t>
            </a:r>
            <a:endParaRPr lang="en-US" dirty="0"/>
          </a:p>
        </p:txBody>
      </p:sp>
      <p:sp>
        <p:nvSpPr>
          <p:cNvPr id="3" name="Title 2"/>
          <p:cNvSpPr>
            <a:spLocks noGrp="1"/>
          </p:cNvSpPr>
          <p:nvPr>
            <p:ph type="title"/>
          </p:nvPr>
        </p:nvSpPr>
        <p:spPr/>
        <p:txBody>
          <a:bodyPr/>
          <a:lstStyle/>
          <a:p>
            <a:pPr algn="ctr">
              <a:defRPr/>
            </a:pPr>
            <a:r>
              <a:rPr lang="en-US" dirty="0">
                <a:solidFill>
                  <a:srgbClr val="443C29"/>
                </a:solidFill>
              </a:rPr>
              <a:t>Contract Phase</a:t>
            </a:r>
          </a:p>
        </p:txBody>
      </p:sp>
      <p:sp>
        <p:nvSpPr>
          <p:cNvPr id="5" name="TextBox 4">
            <a:extLst>
              <a:ext uri="{FF2B5EF4-FFF2-40B4-BE49-F238E27FC236}">
                <a16:creationId xmlns:a16="http://schemas.microsoft.com/office/drawing/2014/main" id="{EF690D89-CF37-4476-A0BE-0C81468125C5}"/>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eaLnBrk="1" hangingPunct="1">
              <a:buClr>
                <a:schemeClr val="accent2"/>
              </a:buClr>
            </a:pPr>
            <a:r>
              <a:rPr lang="en-US" b="1" dirty="0"/>
              <a:t>Clauses with Significant Consequences</a:t>
            </a:r>
            <a:endParaRPr lang="en-US" dirty="0"/>
          </a:p>
          <a:p>
            <a:pPr lvl="1" eaLnBrk="1" hangingPunct="1">
              <a:buClr>
                <a:schemeClr val="accent2"/>
              </a:buClr>
            </a:pPr>
            <a:r>
              <a:rPr lang="en-US" b="1" dirty="0"/>
              <a:t>Waiver of Lien Rights</a:t>
            </a:r>
            <a:endParaRPr lang="en-US" dirty="0"/>
          </a:p>
          <a:p>
            <a:pPr lvl="1" eaLnBrk="1" hangingPunct="1">
              <a:buClr>
                <a:schemeClr val="accent2"/>
              </a:buClr>
            </a:pPr>
            <a:r>
              <a:rPr lang="en-US" b="1" dirty="0"/>
              <a:t>Subordination Clauses</a:t>
            </a:r>
            <a:endParaRPr lang="en-US" dirty="0"/>
          </a:p>
        </p:txBody>
      </p:sp>
      <p:sp>
        <p:nvSpPr>
          <p:cNvPr id="3" name="Title 2"/>
          <p:cNvSpPr>
            <a:spLocks noGrp="1"/>
          </p:cNvSpPr>
          <p:nvPr>
            <p:ph type="title"/>
          </p:nvPr>
        </p:nvSpPr>
        <p:spPr/>
        <p:txBody>
          <a:bodyPr/>
          <a:lstStyle/>
          <a:p>
            <a:pPr algn="ctr">
              <a:defRPr/>
            </a:pPr>
            <a:r>
              <a:rPr lang="en-US" dirty="0">
                <a:solidFill>
                  <a:srgbClr val="443C29"/>
                </a:solidFill>
              </a:rPr>
              <a:t>Contract Phase</a:t>
            </a:r>
          </a:p>
        </p:txBody>
      </p:sp>
      <p:pic>
        <p:nvPicPr>
          <p:cNvPr id="19460" name="Picture 2" descr="C:\Documents and Settings\stephanie.correia\Local Settings\Temporary Internet Files\Content.IE5\7KHZOSCK\MP900308995[1].jpg"/>
          <p:cNvPicPr>
            <a:picLocks noChangeAspect="1" noChangeArrowheads="1"/>
          </p:cNvPicPr>
          <p:nvPr/>
        </p:nvPicPr>
        <p:blipFill>
          <a:blip r:embed="rId3" cstate="print"/>
          <a:srcRect/>
          <a:stretch>
            <a:fillRect/>
          </a:stretch>
        </p:blipFill>
        <p:spPr bwMode="auto">
          <a:xfrm>
            <a:off x="7085012" y="2590800"/>
            <a:ext cx="2419350" cy="3657600"/>
          </a:xfrm>
          <a:prstGeom prst="rect">
            <a:avLst/>
          </a:prstGeom>
          <a:noFill/>
          <a:ln w="9525">
            <a:noFill/>
            <a:miter lim="800000"/>
            <a:headEnd/>
            <a:tailEnd/>
          </a:ln>
        </p:spPr>
      </p:pic>
      <p:sp>
        <p:nvSpPr>
          <p:cNvPr id="6" name="TextBox 5">
            <a:extLst>
              <a:ext uri="{FF2B5EF4-FFF2-40B4-BE49-F238E27FC236}">
                <a16:creationId xmlns:a16="http://schemas.microsoft.com/office/drawing/2014/main" id="{72383284-254A-45D7-8F1E-ECCD160E998A}"/>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79612" y="1862138"/>
            <a:ext cx="8229600" cy="4995862"/>
          </a:xfrm>
        </p:spPr>
        <p:txBody>
          <a:bodyPr/>
          <a:lstStyle/>
          <a:p>
            <a:pPr eaLnBrk="1" hangingPunct="1">
              <a:buClr>
                <a:schemeClr val="accent2"/>
              </a:buClr>
            </a:pPr>
            <a:r>
              <a:rPr lang="en-US" b="1" dirty="0"/>
              <a:t>Prompt Payment  (31 U.S.C. Sec. 39, 5 C.F.R. Part 1315)</a:t>
            </a:r>
            <a:endParaRPr lang="en-US" dirty="0"/>
          </a:p>
          <a:p>
            <a:pPr lvl="1" eaLnBrk="1" hangingPunct="1">
              <a:buClr>
                <a:schemeClr val="accent2"/>
              </a:buClr>
            </a:pPr>
            <a:r>
              <a:rPr lang="en-US" b="1" dirty="0"/>
              <a:t>Applicability</a:t>
            </a:r>
            <a:endParaRPr lang="en-US" dirty="0"/>
          </a:p>
          <a:p>
            <a:pPr lvl="2" eaLnBrk="1" hangingPunct="1"/>
            <a:r>
              <a:rPr lang="en-US" b="1" dirty="0"/>
              <a:t>Procurement contracts for services with federal agency</a:t>
            </a:r>
            <a:endParaRPr lang="en-US" dirty="0"/>
          </a:p>
          <a:p>
            <a:pPr lvl="2" eaLnBrk="1" hangingPunct="1"/>
            <a:r>
              <a:rPr lang="en-US" b="1" dirty="0"/>
              <a:t>Exemptions</a:t>
            </a:r>
            <a:endParaRPr lang="en-US" dirty="0"/>
          </a:p>
          <a:p>
            <a:pPr lvl="1" eaLnBrk="1" hangingPunct="1">
              <a:buFont typeface="Verdana" pitchFamily="34" charset="0"/>
              <a:buNone/>
            </a:pPr>
            <a:endParaRPr lang="en-US" dirty="0"/>
          </a:p>
          <a:p>
            <a:pPr eaLnBrk="1" hangingPunct="1"/>
            <a:endParaRPr lang="en-US" dirty="0"/>
          </a:p>
        </p:txBody>
      </p:sp>
      <p:sp>
        <p:nvSpPr>
          <p:cNvPr id="3" name="Title 2"/>
          <p:cNvSpPr>
            <a:spLocks noGrp="1"/>
          </p:cNvSpPr>
          <p:nvPr>
            <p:ph type="title"/>
          </p:nvPr>
        </p:nvSpPr>
        <p:spPr/>
        <p:txBody>
          <a:bodyPr>
            <a:normAutofit/>
          </a:bodyPr>
          <a:lstStyle/>
          <a:p>
            <a:pPr algn="ctr">
              <a:defRPr/>
            </a:pPr>
            <a:r>
              <a:rPr lang="en-US" dirty="0">
                <a:solidFill>
                  <a:srgbClr val="443C29"/>
                </a:solidFill>
              </a:rPr>
              <a:t>Statutory Assistance on Federal Contracts</a:t>
            </a:r>
          </a:p>
        </p:txBody>
      </p:sp>
      <p:pic>
        <p:nvPicPr>
          <p:cNvPr id="5123" name="Picture 3" descr="C:\Documents and Settings\stephanie.correia\Local Settings\Temporary Internet Files\Content.IE5\MM6KKIH0\MP900400508[1].jpg"/>
          <p:cNvPicPr>
            <a:picLocks noChangeAspect="1" noChangeArrowheads="1"/>
          </p:cNvPicPr>
          <p:nvPr/>
        </p:nvPicPr>
        <p:blipFill>
          <a:blip r:embed="rId3" cstate="print"/>
          <a:srcRect/>
          <a:stretch>
            <a:fillRect/>
          </a:stretch>
        </p:blipFill>
        <p:spPr bwMode="auto">
          <a:xfrm>
            <a:off x="7389813" y="3962400"/>
            <a:ext cx="2301875" cy="1841500"/>
          </a:xfrm>
          <a:prstGeom prst="rect">
            <a:avLst/>
          </a:prstGeom>
          <a:noFill/>
          <a:ln w="9525">
            <a:noFill/>
            <a:miter lim="800000"/>
            <a:headEnd/>
            <a:tailEnd/>
          </a:ln>
        </p:spPr>
      </p:pic>
      <p:sp>
        <p:nvSpPr>
          <p:cNvPr id="6" name="TextBox 5">
            <a:extLst>
              <a:ext uri="{FF2B5EF4-FFF2-40B4-BE49-F238E27FC236}">
                <a16:creationId xmlns:a16="http://schemas.microsoft.com/office/drawing/2014/main" id="{46857DC2-F6CA-4E9C-8CC7-472161CB07C8}"/>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123"/>
                                        </p:tgtEl>
                                        <p:attrNameLst>
                                          <p:attrName>style.visibility</p:attrName>
                                        </p:attrNameLst>
                                      </p:cBhvr>
                                      <p:to>
                                        <p:strVal val="visible"/>
                                      </p:to>
                                    </p:set>
                                    <p:anim calcmode="lin" valueType="num">
                                      <p:cBhvr additive="base">
                                        <p:cTn id="27" dur="500" fill="hold"/>
                                        <p:tgtEl>
                                          <p:spTgt spid="5123"/>
                                        </p:tgtEl>
                                        <p:attrNameLst>
                                          <p:attrName>ppt_x</p:attrName>
                                        </p:attrNameLst>
                                      </p:cBhvr>
                                      <p:tavLst>
                                        <p:tav tm="0">
                                          <p:val>
                                            <p:strVal val="#ppt_x"/>
                                          </p:val>
                                        </p:tav>
                                        <p:tav tm="100000">
                                          <p:val>
                                            <p:strVal val="#ppt_x"/>
                                          </p:val>
                                        </p:tav>
                                      </p:tavLst>
                                    </p:anim>
                                    <p:anim calcmode="lin" valueType="num">
                                      <p:cBhvr additive="base">
                                        <p:cTn id="28" dur="500" fill="hold"/>
                                        <p:tgtEl>
                                          <p:spTgt spid="51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79612" y="1752600"/>
            <a:ext cx="8229600" cy="4995862"/>
          </a:xfrm>
        </p:spPr>
        <p:txBody>
          <a:bodyPr/>
          <a:lstStyle/>
          <a:p>
            <a:pPr eaLnBrk="1" hangingPunct="1">
              <a:buClr>
                <a:schemeClr val="accent2"/>
              </a:buClr>
            </a:pPr>
            <a:r>
              <a:rPr lang="en-US" b="1" dirty="0"/>
              <a:t>Prompt Payment  (31 U.S.C. Sec. 39, 5 C.F.R. Part 1315)</a:t>
            </a:r>
            <a:endParaRPr lang="en-US" dirty="0"/>
          </a:p>
          <a:p>
            <a:pPr lvl="1" eaLnBrk="1" hangingPunct="1">
              <a:buClr>
                <a:schemeClr val="accent2"/>
              </a:buClr>
            </a:pPr>
            <a:r>
              <a:rPr lang="en-US" b="1" dirty="0"/>
              <a:t>Determining payment due dates</a:t>
            </a:r>
            <a:endParaRPr lang="en-US" dirty="0"/>
          </a:p>
          <a:p>
            <a:pPr lvl="2" eaLnBrk="1" hangingPunct="1"/>
            <a:r>
              <a:rPr lang="en-US" b="1" dirty="0"/>
              <a:t>Specified in contract</a:t>
            </a:r>
            <a:endParaRPr lang="en-US" dirty="0"/>
          </a:p>
          <a:p>
            <a:pPr lvl="2" eaLnBrk="1" hangingPunct="1"/>
            <a:r>
              <a:rPr lang="en-US" b="1" dirty="0"/>
              <a:t>Receipt of a proper invoice</a:t>
            </a:r>
            <a:endParaRPr lang="en-US" dirty="0"/>
          </a:p>
          <a:p>
            <a:pPr lvl="2" eaLnBrk="1" hangingPunct="1"/>
            <a:r>
              <a:rPr lang="en-US" b="1" dirty="0"/>
              <a:t>Acceptance</a:t>
            </a:r>
            <a:endParaRPr lang="en-US" dirty="0"/>
          </a:p>
          <a:p>
            <a:pPr lvl="1" eaLnBrk="1" hangingPunct="1">
              <a:buClr>
                <a:schemeClr val="accent2"/>
              </a:buClr>
            </a:pPr>
            <a:r>
              <a:rPr lang="en-US" b="1" dirty="0"/>
              <a:t>Failure to make payments on time</a:t>
            </a:r>
            <a:endParaRPr lang="en-US" dirty="0"/>
          </a:p>
          <a:p>
            <a:pPr lvl="1" eaLnBrk="1" hangingPunct="1">
              <a:buClr>
                <a:schemeClr val="accent2"/>
              </a:buClr>
            </a:pPr>
            <a:r>
              <a:rPr lang="en-US" b="1" dirty="0"/>
              <a:t>Taking discounts</a:t>
            </a:r>
            <a:endParaRPr lang="en-US" dirty="0"/>
          </a:p>
          <a:p>
            <a:pPr lvl="1" eaLnBrk="1" hangingPunct="1">
              <a:buClr>
                <a:schemeClr val="accent2"/>
              </a:buClr>
            </a:pPr>
            <a:r>
              <a:rPr lang="en-US" b="1" dirty="0"/>
              <a:t>State counterparts</a:t>
            </a:r>
            <a:endParaRPr lang="en-US" dirty="0"/>
          </a:p>
          <a:p>
            <a:pPr eaLnBrk="1" hangingPunct="1"/>
            <a:endParaRPr lang="en-US" dirty="0"/>
          </a:p>
        </p:txBody>
      </p:sp>
      <p:sp>
        <p:nvSpPr>
          <p:cNvPr id="3" name="Title 2"/>
          <p:cNvSpPr>
            <a:spLocks noGrp="1"/>
          </p:cNvSpPr>
          <p:nvPr>
            <p:ph type="title"/>
          </p:nvPr>
        </p:nvSpPr>
        <p:spPr/>
        <p:txBody>
          <a:bodyPr>
            <a:normAutofit/>
          </a:bodyPr>
          <a:lstStyle/>
          <a:p>
            <a:pPr algn="ctr">
              <a:defRPr/>
            </a:pPr>
            <a:r>
              <a:rPr lang="en-US" dirty="0">
                <a:solidFill>
                  <a:srgbClr val="443C29"/>
                </a:solidFill>
              </a:rPr>
              <a:t>Statutory Assistance on Federal Contracts</a:t>
            </a:r>
          </a:p>
        </p:txBody>
      </p:sp>
      <p:sp>
        <p:nvSpPr>
          <p:cNvPr id="6" name="TextBox 5">
            <a:extLst>
              <a:ext uri="{FF2B5EF4-FFF2-40B4-BE49-F238E27FC236}">
                <a16:creationId xmlns:a16="http://schemas.microsoft.com/office/drawing/2014/main" id="{3338096B-B070-4431-A720-3B45219F40D8}"/>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 calcmode="lin" valueType="num">
                                      <p:cBhvr additive="base">
                                        <p:cTn id="39" dur="500" fill="hold"/>
                                        <p:tgtEl>
                                          <p:spTgt spid="2">
                                            <p:txEl>
                                              <p:pRg st="7" end="7"/>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2">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79612" y="1752600"/>
            <a:ext cx="8229600" cy="4995862"/>
          </a:xfrm>
        </p:spPr>
        <p:txBody>
          <a:bodyPr/>
          <a:lstStyle/>
          <a:p>
            <a:pPr eaLnBrk="1" hangingPunct="1">
              <a:buClr>
                <a:schemeClr val="accent2"/>
              </a:buClr>
            </a:pPr>
            <a:r>
              <a:rPr lang="en-US" b="1" dirty="0"/>
              <a:t>Prompt Payment  (31 U.S.C. Sec. 39, 5 C.F.R. Part 1315)</a:t>
            </a:r>
            <a:endParaRPr lang="en-US" dirty="0"/>
          </a:p>
          <a:p>
            <a:pPr lvl="1" eaLnBrk="1" hangingPunct="1">
              <a:buClr>
                <a:schemeClr val="accent2"/>
              </a:buClr>
            </a:pPr>
            <a:r>
              <a:rPr lang="en-US" b="1" dirty="0"/>
              <a:t>Failure to make payments on time</a:t>
            </a:r>
            <a:endParaRPr lang="en-US" dirty="0"/>
          </a:p>
          <a:p>
            <a:pPr lvl="1" eaLnBrk="1" hangingPunct="1">
              <a:buClr>
                <a:schemeClr val="accent2"/>
              </a:buClr>
            </a:pPr>
            <a:r>
              <a:rPr lang="en-US" b="1" dirty="0"/>
              <a:t>Taking discounts</a:t>
            </a:r>
            <a:endParaRPr lang="en-US" dirty="0"/>
          </a:p>
          <a:p>
            <a:pPr lvl="1" eaLnBrk="1" hangingPunct="1">
              <a:buClr>
                <a:schemeClr val="accent2"/>
              </a:buClr>
            </a:pPr>
            <a:r>
              <a:rPr lang="en-US" b="1" dirty="0"/>
              <a:t>State counterparts</a:t>
            </a:r>
            <a:endParaRPr lang="en-US" dirty="0"/>
          </a:p>
          <a:p>
            <a:pPr eaLnBrk="1" hangingPunct="1"/>
            <a:endParaRPr lang="en-US" dirty="0"/>
          </a:p>
        </p:txBody>
      </p:sp>
      <p:sp>
        <p:nvSpPr>
          <p:cNvPr id="3" name="Title 2"/>
          <p:cNvSpPr>
            <a:spLocks noGrp="1"/>
          </p:cNvSpPr>
          <p:nvPr>
            <p:ph type="title"/>
          </p:nvPr>
        </p:nvSpPr>
        <p:spPr/>
        <p:txBody>
          <a:bodyPr>
            <a:normAutofit/>
          </a:bodyPr>
          <a:lstStyle/>
          <a:p>
            <a:pPr algn="ctr">
              <a:defRPr/>
            </a:pPr>
            <a:r>
              <a:rPr lang="en-US" dirty="0">
                <a:solidFill>
                  <a:srgbClr val="443C29"/>
                </a:solidFill>
              </a:rPr>
              <a:t>Statutory Assistance on Federal Contracts</a:t>
            </a:r>
          </a:p>
        </p:txBody>
      </p:sp>
      <p:sp>
        <p:nvSpPr>
          <p:cNvPr id="6" name="TextBox 5">
            <a:extLst>
              <a:ext uri="{FF2B5EF4-FFF2-40B4-BE49-F238E27FC236}">
                <a16:creationId xmlns:a16="http://schemas.microsoft.com/office/drawing/2014/main" id="{97595228-8BF5-425E-9579-6F651E4D142B}"/>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79612" y="1785938"/>
            <a:ext cx="8229600" cy="5072062"/>
          </a:xfrm>
        </p:spPr>
        <p:txBody>
          <a:bodyPr/>
          <a:lstStyle/>
          <a:p>
            <a:pPr eaLnBrk="1" hangingPunct="1">
              <a:buClr>
                <a:schemeClr val="accent2"/>
              </a:buClr>
            </a:pPr>
            <a:r>
              <a:rPr lang="en-US" b="1" dirty="0"/>
              <a:t>Miller Act Payment Bonds (41 U.S.C. Sec 3131 et. seq.)</a:t>
            </a:r>
            <a:endParaRPr lang="en-US" dirty="0"/>
          </a:p>
          <a:p>
            <a:pPr lvl="1" eaLnBrk="1" hangingPunct="1">
              <a:buClr>
                <a:schemeClr val="accent2"/>
              </a:buClr>
            </a:pPr>
            <a:r>
              <a:rPr lang="en-US" b="1" dirty="0"/>
              <a:t>Applicability</a:t>
            </a:r>
            <a:endParaRPr lang="en-US" dirty="0"/>
          </a:p>
          <a:p>
            <a:pPr lvl="2" eaLnBrk="1" hangingPunct="1"/>
            <a:r>
              <a:rPr lang="en-US" b="1" dirty="0"/>
              <a:t>All construction contracts in excess of $100,000</a:t>
            </a:r>
            <a:endParaRPr lang="en-US" dirty="0"/>
          </a:p>
          <a:p>
            <a:pPr lvl="2" eaLnBrk="1" hangingPunct="1"/>
            <a:r>
              <a:rPr lang="en-US" b="1" dirty="0"/>
              <a:t>Covers subs and 2</a:t>
            </a:r>
            <a:r>
              <a:rPr lang="en-US" b="1" baseline="30000" dirty="0"/>
              <a:t>nd</a:t>
            </a:r>
            <a:r>
              <a:rPr lang="en-US" b="1" dirty="0"/>
              <a:t> tier subs if proper notice</a:t>
            </a:r>
            <a:endParaRPr lang="en-US" dirty="0"/>
          </a:p>
          <a:p>
            <a:pPr lvl="2" eaLnBrk="1" hangingPunct="1"/>
            <a:r>
              <a:rPr lang="en-US" b="1" dirty="0"/>
              <a:t>Professional services if part of original scope of work (design/build)</a:t>
            </a:r>
            <a:endParaRPr lang="en-US" dirty="0"/>
          </a:p>
        </p:txBody>
      </p:sp>
      <p:sp>
        <p:nvSpPr>
          <p:cNvPr id="3" name="Title 2"/>
          <p:cNvSpPr>
            <a:spLocks noGrp="1"/>
          </p:cNvSpPr>
          <p:nvPr>
            <p:ph type="title"/>
          </p:nvPr>
        </p:nvSpPr>
        <p:spPr/>
        <p:txBody>
          <a:bodyPr>
            <a:normAutofit/>
          </a:bodyPr>
          <a:lstStyle/>
          <a:p>
            <a:pPr algn="ctr">
              <a:defRPr/>
            </a:pPr>
            <a:r>
              <a:rPr lang="en-US" dirty="0">
                <a:solidFill>
                  <a:srgbClr val="443C29"/>
                </a:solidFill>
              </a:rPr>
              <a:t>Statutory Assistance on Federal Contracts</a:t>
            </a:r>
          </a:p>
        </p:txBody>
      </p:sp>
      <p:sp>
        <p:nvSpPr>
          <p:cNvPr id="6" name="TextBox 5">
            <a:extLst>
              <a:ext uri="{FF2B5EF4-FFF2-40B4-BE49-F238E27FC236}">
                <a16:creationId xmlns:a16="http://schemas.microsoft.com/office/drawing/2014/main" id="{5F9F543F-547A-4AC1-87C9-AE09063486B3}"/>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79612" y="1676400"/>
            <a:ext cx="8229600" cy="5072062"/>
          </a:xfrm>
        </p:spPr>
        <p:txBody>
          <a:bodyPr/>
          <a:lstStyle/>
          <a:p>
            <a:pPr eaLnBrk="1" hangingPunct="1">
              <a:buClr>
                <a:schemeClr val="accent2"/>
              </a:buClr>
            </a:pPr>
            <a:r>
              <a:rPr lang="en-US" b="1" dirty="0"/>
              <a:t>Miller Act Payment Bonds (41 U.S.C. Sec 3131 et. seq.)</a:t>
            </a:r>
            <a:endParaRPr lang="en-US" dirty="0"/>
          </a:p>
          <a:p>
            <a:pPr lvl="1" eaLnBrk="1" hangingPunct="1">
              <a:buClr>
                <a:schemeClr val="accent2"/>
              </a:buClr>
            </a:pPr>
            <a:r>
              <a:rPr lang="en-US" b="1" dirty="0"/>
              <a:t>Right to Receive Copy of Bond</a:t>
            </a:r>
            <a:endParaRPr lang="en-US" dirty="0"/>
          </a:p>
          <a:p>
            <a:pPr lvl="1" eaLnBrk="1" hangingPunct="1">
              <a:buClr>
                <a:schemeClr val="accent2"/>
              </a:buClr>
            </a:pPr>
            <a:r>
              <a:rPr lang="en-US" b="1" dirty="0"/>
              <a:t>90 days without being paid</a:t>
            </a:r>
            <a:endParaRPr lang="en-US" dirty="0"/>
          </a:p>
          <a:p>
            <a:pPr lvl="1" eaLnBrk="1" hangingPunct="1">
              <a:buClr>
                <a:schemeClr val="accent2"/>
              </a:buClr>
            </a:pPr>
            <a:r>
              <a:rPr lang="en-US" b="1" dirty="0"/>
              <a:t>Right to Bring Civil Action in U.S. District Court where contract performed</a:t>
            </a:r>
            <a:endParaRPr lang="en-US" dirty="0"/>
          </a:p>
          <a:p>
            <a:pPr lvl="1" eaLnBrk="1" hangingPunct="1">
              <a:buClr>
                <a:schemeClr val="accent2"/>
              </a:buClr>
            </a:pPr>
            <a:r>
              <a:rPr lang="en-US" b="1" dirty="0"/>
              <a:t>If 2</a:t>
            </a:r>
            <a:r>
              <a:rPr lang="en-US" b="1" baseline="30000" dirty="0"/>
              <a:t>nd</a:t>
            </a:r>
            <a:r>
              <a:rPr lang="en-US" b="1" dirty="0"/>
              <a:t> Tier Sub, must provide notice to Prime within 90 days of last work</a:t>
            </a:r>
            <a:endParaRPr lang="en-US" dirty="0"/>
          </a:p>
          <a:p>
            <a:pPr lvl="1" eaLnBrk="1" hangingPunct="1">
              <a:buClr>
                <a:schemeClr val="accent2"/>
              </a:buClr>
            </a:pPr>
            <a:r>
              <a:rPr lang="en-US" b="1" dirty="0"/>
              <a:t>Must file lawsuit within 1 year following last day</a:t>
            </a:r>
            <a:br>
              <a:rPr lang="en-US" b="1" dirty="0"/>
            </a:br>
            <a:r>
              <a:rPr lang="en-US" b="1" dirty="0"/>
              <a:t>of work</a:t>
            </a:r>
            <a:endParaRPr lang="en-US" dirty="0"/>
          </a:p>
          <a:p>
            <a:pPr lvl="1" eaLnBrk="1" hangingPunct="1">
              <a:buClr>
                <a:schemeClr val="accent2"/>
              </a:buClr>
            </a:pPr>
            <a:r>
              <a:rPr lang="en-US" b="1" dirty="0"/>
              <a:t>State counterparts</a:t>
            </a:r>
            <a:endParaRPr lang="en-US" dirty="0"/>
          </a:p>
        </p:txBody>
      </p:sp>
      <p:sp>
        <p:nvSpPr>
          <p:cNvPr id="3" name="Title 2"/>
          <p:cNvSpPr>
            <a:spLocks noGrp="1"/>
          </p:cNvSpPr>
          <p:nvPr>
            <p:ph type="title"/>
          </p:nvPr>
        </p:nvSpPr>
        <p:spPr/>
        <p:txBody>
          <a:bodyPr>
            <a:normAutofit/>
          </a:bodyPr>
          <a:lstStyle/>
          <a:p>
            <a:pPr algn="ctr">
              <a:defRPr/>
            </a:pPr>
            <a:r>
              <a:rPr lang="en-US" dirty="0">
                <a:solidFill>
                  <a:srgbClr val="443C29"/>
                </a:solidFill>
              </a:rPr>
              <a:t>Statutory Assistance on Federal Contracts</a:t>
            </a:r>
          </a:p>
        </p:txBody>
      </p:sp>
      <p:sp>
        <p:nvSpPr>
          <p:cNvPr id="6" name="TextBox 5">
            <a:extLst>
              <a:ext uri="{FF2B5EF4-FFF2-40B4-BE49-F238E27FC236}">
                <a16:creationId xmlns:a16="http://schemas.microsoft.com/office/drawing/2014/main" id="{9BDE51AA-1BEF-4A79-9EDB-92FFF3C14D9B}"/>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eaLnBrk="1" hangingPunct="1">
              <a:buClr>
                <a:schemeClr val="accent2"/>
              </a:buClr>
            </a:pPr>
            <a:r>
              <a:rPr lang="en-US" b="1" dirty="0"/>
              <a:t>Liberally Construed/Creature of Statute/Varies from State to State</a:t>
            </a:r>
            <a:endParaRPr lang="en-US" dirty="0"/>
          </a:p>
          <a:p>
            <a:pPr eaLnBrk="1" hangingPunct="1">
              <a:buClr>
                <a:schemeClr val="accent2"/>
              </a:buClr>
            </a:pPr>
            <a:r>
              <a:rPr lang="en-US" b="1" dirty="0"/>
              <a:t>Key time periods from last day of work</a:t>
            </a:r>
            <a:endParaRPr lang="en-US" dirty="0"/>
          </a:p>
          <a:p>
            <a:pPr eaLnBrk="1" hangingPunct="1">
              <a:buClr>
                <a:schemeClr val="accent2"/>
              </a:buClr>
            </a:pPr>
            <a:r>
              <a:rPr lang="en-US" b="1" dirty="0"/>
              <a:t>Determining Last Day of work (improper extensions for lien filings)</a:t>
            </a:r>
            <a:endParaRPr lang="en-US" dirty="0"/>
          </a:p>
          <a:p>
            <a:pPr eaLnBrk="1" hangingPunct="1">
              <a:buFont typeface="Wingdings 3" pitchFamily="18" charset="2"/>
              <a:buNone/>
            </a:pPr>
            <a:endParaRPr lang="en-US" dirty="0"/>
          </a:p>
        </p:txBody>
      </p:sp>
      <p:sp>
        <p:nvSpPr>
          <p:cNvPr id="3" name="Title 2"/>
          <p:cNvSpPr>
            <a:spLocks noGrp="1"/>
          </p:cNvSpPr>
          <p:nvPr>
            <p:ph type="title"/>
          </p:nvPr>
        </p:nvSpPr>
        <p:spPr/>
        <p:txBody>
          <a:bodyPr/>
          <a:lstStyle/>
          <a:p>
            <a:pPr algn="ctr">
              <a:defRPr/>
            </a:pPr>
            <a:r>
              <a:rPr lang="en-US" dirty="0">
                <a:solidFill>
                  <a:srgbClr val="443C29"/>
                </a:solidFill>
              </a:rPr>
              <a:t>Liens</a:t>
            </a:r>
          </a:p>
        </p:txBody>
      </p:sp>
      <p:pic>
        <p:nvPicPr>
          <p:cNvPr id="5123" name="Picture 3" descr="C:\Documents and Settings\debbie.ellenwood\Local Settings\Temporary Internet Files\Content.IE5\03VDBK7H\MC900022409[1].wmf"/>
          <p:cNvPicPr>
            <a:picLocks noChangeAspect="1" noChangeArrowheads="1"/>
          </p:cNvPicPr>
          <p:nvPr/>
        </p:nvPicPr>
        <p:blipFill>
          <a:blip r:embed="rId3" cstate="print"/>
          <a:srcRect/>
          <a:stretch>
            <a:fillRect/>
          </a:stretch>
        </p:blipFill>
        <p:spPr bwMode="auto">
          <a:xfrm>
            <a:off x="6856412" y="3654426"/>
            <a:ext cx="2617788" cy="2390775"/>
          </a:xfrm>
          <a:prstGeom prst="rect">
            <a:avLst/>
          </a:prstGeom>
          <a:noFill/>
          <a:ln w="9525">
            <a:noFill/>
            <a:miter lim="800000"/>
            <a:headEnd/>
            <a:tailEnd/>
          </a:ln>
        </p:spPr>
      </p:pic>
      <p:sp>
        <p:nvSpPr>
          <p:cNvPr id="6" name="TextBox 5">
            <a:extLst>
              <a:ext uri="{FF2B5EF4-FFF2-40B4-BE49-F238E27FC236}">
                <a16:creationId xmlns:a16="http://schemas.microsoft.com/office/drawing/2014/main" id="{BBEF6454-449B-4A05-956C-D534BA283B83}"/>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123"/>
                                        </p:tgtEl>
                                        <p:attrNameLst>
                                          <p:attrName>style.visibility</p:attrName>
                                        </p:attrNameLst>
                                      </p:cBhvr>
                                      <p:to>
                                        <p:strVal val="visible"/>
                                      </p:to>
                                    </p:set>
                                    <p:anim calcmode="lin" valueType="num">
                                      <p:cBhvr additive="base">
                                        <p:cTn id="23" dur="500" fill="hold"/>
                                        <p:tgtEl>
                                          <p:spTgt spid="5123"/>
                                        </p:tgtEl>
                                        <p:attrNameLst>
                                          <p:attrName>ppt_x</p:attrName>
                                        </p:attrNameLst>
                                      </p:cBhvr>
                                      <p:tavLst>
                                        <p:tav tm="0">
                                          <p:val>
                                            <p:strVal val="#ppt_x"/>
                                          </p:val>
                                        </p:tav>
                                        <p:tav tm="100000">
                                          <p:val>
                                            <p:strVal val="#ppt_x"/>
                                          </p:val>
                                        </p:tav>
                                      </p:tavLst>
                                    </p:anim>
                                    <p:anim calcmode="lin" valueType="num">
                                      <p:cBhvr additive="base">
                                        <p:cTn id="24" dur="500" fill="hold"/>
                                        <p:tgtEl>
                                          <p:spTgt spid="51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eaLnBrk="1" hangingPunct="1">
              <a:buClr>
                <a:schemeClr val="accent2"/>
              </a:buClr>
            </a:pPr>
            <a:r>
              <a:rPr lang="en-US" b="1" dirty="0"/>
              <a:t>Notice to Owner requirements</a:t>
            </a:r>
            <a:endParaRPr lang="en-US" dirty="0"/>
          </a:p>
          <a:p>
            <a:pPr eaLnBrk="1" hangingPunct="1">
              <a:buClr>
                <a:schemeClr val="accent2"/>
              </a:buClr>
            </a:pPr>
            <a:r>
              <a:rPr lang="en-US" b="1" dirty="0"/>
              <a:t>Special circumstances for professional services</a:t>
            </a:r>
            <a:endParaRPr lang="en-US" dirty="0"/>
          </a:p>
          <a:p>
            <a:pPr lvl="1" eaLnBrk="1" hangingPunct="1">
              <a:buClr>
                <a:schemeClr val="accent2"/>
              </a:buClr>
            </a:pPr>
            <a:r>
              <a:rPr lang="en-US" b="1" dirty="0"/>
              <a:t>Doing work before obvious construction begins</a:t>
            </a:r>
            <a:endParaRPr lang="en-US" dirty="0"/>
          </a:p>
          <a:p>
            <a:pPr eaLnBrk="1" hangingPunct="1">
              <a:buClr>
                <a:schemeClr val="accent2"/>
              </a:buClr>
            </a:pPr>
            <a:r>
              <a:rPr lang="en-US" b="1" dirty="0"/>
              <a:t>What professional services are covered?</a:t>
            </a:r>
            <a:endParaRPr lang="en-US" dirty="0"/>
          </a:p>
          <a:p>
            <a:pPr eaLnBrk="1" hangingPunct="1">
              <a:buFont typeface="Wingdings 3" pitchFamily="18" charset="2"/>
              <a:buNone/>
            </a:pPr>
            <a:endParaRPr lang="en-US" dirty="0"/>
          </a:p>
        </p:txBody>
      </p:sp>
      <p:sp>
        <p:nvSpPr>
          <p:cNvPr id="3" name="Title 2"/>
          <p:cNvSpPr>
            <a:spLocks noGrp="1"/>
          </p:cNvSpPr>
          <p:nvPr>
            <p:ph type="title"/>
          </p:nvPr>
        </p:nvSpPr>
        <p:spPr/>
        <p:txBody>
          <a:bodyPr/>
          <a:lstStyle/>
          <a:p>
            <a:pPr algn="ctr">
              <a:defRPr/>
            </a:pPr>
            <a:r>
              <a:rPr lang="en-US" dirty="0">
                <a:solidFill>
                  <a:srgbClr val="443C29"/>
                </a:solidFill>
              </a:rPr>
              <a:t>Liens</a:t>
            </a:r>
          </a:p>
        </p:txBody>
      </p:sp>
      <p:sp>
        <p:nvSpPr>
          <p:cNvPr id="6" name="TextBox 5">
            <a:extLst>
              <a:ext uri="{FF2B5EF4-FFF2-40B4-BE49-F238E27FC236}">
                <a16:creationId xmlns:a16="http://schemas.microsoft.com/office/drawing/2014/main" id="{3DFEE3CE-EC7D-417F-8062-F725FA7AE688}"/>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eaLnBrk="1" hangingPunct="1">
              <a:buClr>
                <a:schemeClr val="accent2"/>
              </a:buClr>
            </a:pPr>
            <a:r>
              <a:rPr lang="en-US" b="1" dirty="0"/>
              <a:t>When to Start Foreclosure of the Lien</a:t>
            </a:r>
            <a:endParaRPr lang="en-US" dirty="0"/>
          </a:p>
          <a:p>
            <a:pPr eaLnBrk="1" hangingPunct="1">
              <a:buClr>
                <a:schemeClr val="accent2"/>
              </a:buClr>
            </a:pPr>
            <a:r>
              <a:rPr lang="en-US" b="1" dirty="0"/>
              <a:t>Priority of Lien Claimants</a:t>
            </a:r>
            <a:endParaRPr lang="en-US" dirty="0"/>
          </a:p>
          <a:p>
            <a:pPr eaLnBrk="1" hangingPunct="1">
              <a:buClr>
                <a:schemeClr val="accent2"/>
              </a:buClr>
            </a:pPr>
            <a:r>
              <a:rPr lang="en-US" b="1" dirty="0"/>
              <a:t>Invalid Liens</a:t>
            </a:r>
            <a:endParaRPr lang="en-US" dirty="0"/>
          </a:p>
        </p:txBody>
      </p:sp>
      <p:sp>
        <p:nvSpPr>
          <p:cNvPr id="3" name="Title 2"/>
          <p:cNvSpPr>
            <a:spLocks noGrp="1"/>
          </p:cNvSpPr>
          <p:nvPr>
            <p:ph type="title"/>
          </p:nvPr>
        </p:nvSpPr>
        <p:spPr/>
        <p:txBody>
          <a:bodyPr/>
          <a:lstStyle/>
          <a:p>
            <a:pPr algn="ctr">
              <a:defRPr/>
            </a:pPr>
            <a:r>
              <a:rPr lang="en-US" dirty="0">
                <a:solidFill>
                  <a:srgbClr val="443C29"/>
                </a:solidFill>
              </a:rPr>
              <a:t>Liens</a:t>
            </a:r>
          </a:p>
        </p:txBody>
      </p:sp>
      <p:pic>
        <p:nvPicPr>
          <p:cNvPr id="5123" name="Picture 3" descr="C:\Documents and Settings\debbie.ellenwood\Local Settings\Temporary Internet Files\Content.IE5\03VDBK7H\MC900022409[1].wmf"/>
          <p:cNvPicPr>
            <a:picLocks noChangeAspect="1" noChangeArrowheads="1"/>
          </p:cNvPicPr>
          <p:nvPr/>
        </p:nvPicPr>
        <p:blipFill>
          <a:blip r:embed="rId3" cstate="print"/>
          <a:srcRect/>
          <a:stretch>
            <a:fillRect/>
          </a:stretch>
        </p:blipFill>
        <p:spPr bwMode="auto">
          <a:xfrm>
            <a:off x="6399212" y="3276600"/>
            <a:ext cx="3048000" cy="2784770"/>
          </a:xfrm>
          <a:prstGeom prst="rect">
            <a:avLst/>
          </a:prstGeom>
          <a:noFill/>
          <a:ln w="9525">
            <a:noFill/>
            <a:miter lim="800000"/>
            <a:headEnd/>
            <a:tailEnd/>
          </a:ln>
        </p:spPr>
      </p:pic>
      <p:sp>
        <p:nvSpPr>
          <p:cNvPr id="6" name="TextBox 5">
            <a:extLst>
              <a:ext uri="{FF2B5EF4-FFF2-40B4-BE49-F238E27FC236}">
                <a16:creationId xmlns:a16="http://schemas.microsoft.com/office/drawing/2014/main" id="{22C9FD4B-85F9-442F-AA67-0D2CBCFE521B}"/>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123"/>
                                        </p:tgtEl>
                                        <p:attrNameLst>
                                          <p:attrName>style.visibility</p:attrName>
                                        </p:attrNameLst>
                                      </p:cBhvr>
                                      <p:to>
                                        <p:strVal val="visible"/>
                                      </p:to>
                                    </p:set>
                                    <p:anim calcmode="lin" valueType="num">
                                      <p:cBhvr additive="base">
                                        <p:cTn id="23" dur="500" fill="hold"/>
                                        <p:tgtEl>
                                          <p:spTgt spid="5123"/>
                                        </p:tgtEl>
                                        <p:attrNameLst>
                                          <p:attrName>ppt_x</p:attrName>
                                        </p:attrNameLst>
                                      </p:cBhvr>
                                      <p:tavLst>
                                        <p:tav tm="0">
                                          <p:val>
                                            <p:strVal val="#ppt_x"/>
                                          </p:val>
                                        </p:tav>
                                        <p:tav tm="100000">
                                          <p:val>
                                            <p:strVal val="#ppt_x"/>
                                          </p:val>
                                        </p:tav>
                                      </p:tavLst>
                                    </p:anim>
                                    <p:anim calcmode="lin" valueType="num">
                                      <p:cBhvr additive="base">
                                        <p:cTn id="24" dur="500" fill="hold"/>
                                        <p:tgtEl>
                                          <p:spTgt spid="51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eaLnBrk="1" hangingPunct="1"/>
            <a:endParaRPr lang="en-US" dirty="0"/>
          </a:p>
          <a:p>
            <a:pPr eaLnBrk="1" hangingPunct="1">
              <a:buClr>
                <a:schemeClr val="accent2"/>
              </a:buClr>
            </a:pPr>
            <a:r>
              <a:rPr lang="en-US" b="1" dirty="0"/>
              <a:t>Monitor A/R</a:t>
            </a:r>
            <a:endParaRPr lang="en-US" dirty="0"/>
          </a:p>
          <a:p>
            <a:pPr eaLnBrk="1" hangingPunct="1">
              <a:buClr>
                <a:schemeClr val="accent2"/>
              </a:buClr>
            </a:pPr>
            <a:r>
              <a:rPr lang="en-US" b="1" dirty="0"/>
              <a:t>Evaluate Security before Foreclosure/ Execution</a:t>
            </a:r>
            <a:endParaRPr lang="en-US" dirty="0"/>
          </a:p>
          <a:p>
            <a:pPr lvl="1" eaLnBrk="1" hangingPunct="1">
              <a:buClr>
                <a:schemeClr val="accent2"/>
              </a:buClr>
            </a:pPr>
            <a:r>
              <a:rPr lang="en-US" b="1" dirty="0"/>
              <a:t>Litigation guarantee (title report) for real property</a:t>
            </a:r>
            <a:endParaRPr lang="en-US" dirty="0"/>
          </a:p>
          <a:p>
            <a:pPr lvl="1" eaLnBrk="1" hangingPunct="1">
              <a:buClr>
                <a:schemeClr val="accent2"/>
              </a:buClr>
            </a:pPr>
            <a:r>
              <a:rPr lang="en-US" b="1" dirty="0"/>
              <a:t>Secretary of State filings for UCC</a:t>
            </a:r>
            <a:endParaRPr lang="en-US" dirty="0"/>
          </a:p>
          <a:p>
            <a:pPr eaLnBrk="1" hangingPunct="1">
              <a:buClr>
                <a:schemeClr val="accent2"/>
              </a:buClr>
            </a:pPr>
            <a:r>
              <a:rPr lang="en-US" b="1" dirty="0"/>
              <a:t>Negotiating Payment</a:t>
            </a:r>
            <a:endParaRPr lang="en-US" dirty="0"/>
          </a:p>
          <a:p>
            <a:pPr lvl="1" eaLnBrk="1" hangingPunct="1">
              <a:buClr>
                <a:schemeClr val="accent2"/>
              </a:buClr>
            </a:pPr>
            <a:r>
              <a:rPr lang="en-US" b="1" dirty="0"/>
              <a:t>Use of promissory notes</a:t>
            </a:r>
            <a:endParaRPr lang="en-US" dirty="0"/>
          </a:p>
          <a:p>
            <a:pPr lvl="1" eaLnBrk="1" hangingPunct="1">
              <a:buClr>
                <a:schemeClr val="accent2"/>
              </a:buClr>
            </a:pPr>
            <a:r>
              <a:rPr lang="en-US" b="1" dirty="0"/>
              <a:t>Discounts</a:t>
            </a:r>
            <a:endParaRPr lang="en-US" dirty="0"/>
          </a:p>
        </p:txBody>
      </p:sp>
      <p:sp>
        <p:nvSpPr>
          <p:cNvPr id="3" name="Title 2"/>
          <p:cNvSpPr>
            <a:spLocks noGrp="1"/>
          </p:cNvSpPr>
          <p:nvPr>
            <p:ph type="title"/>
          </p:nvPr>
        </p:nvSpPr>
        <p:spPr/>
        <p:txBody>
          <a:bodyPr/>
          <a:lstStyle/>
          <a:p>
            <a:pPr algn="ctr">
              <a:defRPr/>
            </a:pPr>
            <a:r>
              <a:rPr lang="en-US" dirty="0">
                <a:solidFill>
                  <a:srgbClr val="443C29"/>
                </a:solidFill>
              </a:rPr>
              <a:t>Post Contract Phase</a:t>
            </a:r>
          </a:p>
        </p:txBody>
      </p:sp>
      <p:sp>
        <p:nvSpPr>
          <p:cNvPr id="6" name="TextBox 5">
            <a:extLst>
              <a:ext uri="{FF2B5EF4-FFF2-40B4-BE49-F238E27FC236}">
                <a16:creationId xmlns:a16="http://schemas.microsoft.com/office/drawing/2014/main" id="{1B473E05-01C2-4CA7-A92A-6952492AD261}"/>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79612" y="1981200"/>
            <a:ext cx="6781800" cy="4025900"/>
          </a:xfrm>
        </p:spPr>
        <p:txBody>
          <a:bodyPr/>
          <a:lstStyle/>
          <a:p>
            <a:pPr eaLnBrk="1" hangingPunct="1">
              <a:buClr>
                <a:schemeClr val="accent2"/>
              </a:buClr>
            </a:pPr>
            <a:r>
              <a:rPr lang="en-US" b="1" dirty="0"/>
              <a:t>Executing on security</a:t>
            </a:r>
            <a:endParaRPr lang="en-US" dirty="0"/>
          </a:p>
          <a:p>
            <a:pPr lvl="1" eaLnBrk="1" hangingPunct="1">
              <a:buClr>
                <a:schemeClr val="accent2"/>
              </a:buClr>
            </a:pPr>
            <a:r>
              <a:rPr lang="en-US" b="1" dirty="0"/>
              <a:t>Lien foreclosure</a:t>
            </a:r>
            <a:endParaRPr lang="en-US" dirty="0"/>
          </a:p>
          <a:p>
            <a:pPr lvl="1" eaLnBrk="1" hangingPunct="1">
              <a:buClr>
                <a:schemeClr val="accent2"/>
              </a:buClr>
            </a:pPr>
            <a:r>
              <a:rPr lang="en-US" b="1" dirty="0"/>
              <a:t>Payment bond civil suit</a:t>
            </a:r>
            <a:endParaRPr lang="en-US" dirty="0"/>
          </a:p>
          <a:p>
            <a:pPr lvl="1" eaLnBrk="1" hangingPunct="1">
              <a:buClr>
                <a:schemeClr val="accent2"/>
              </a:buClr>
            </a:pPr>
            <a:r>
              <a:rPr lang="en-US" b="1" dirty="0"/>
              <a:t>Personal property execution</a:t>
            </a:r>
            <a:endParaRPr lang="en-US" dirty="0"/>
          </a:p>
        </p:txBody>
      </p:sp>
      <p:sp>
        <p:nvSpPr>
          <p:cNvPr id="3" name="Title 2"/>
          <p:cNvSpPr>
            <a:spLocks noGrp="1"/>
          </p:cNvSpPr>
          <p:nvPr>
            <p:ph type="title"/>
          </p:nvPr>
        </p:nvSpPr>
        <p:spPr/>
        <p:txBody>
          <a:bodyPr/>
          <a:lstStyle/>
          <a:p>
            <a:pPr algn="ctr">
              <a:defRPr/>
            </a:pPr>
            <a:r>
              <a:rPr lang="en-US" dirty="0">
                <a:solidFill>
                  <a:srgbClr val="443C29"/>
                </a:solidFill>
              </a:rPr>
              <a:t>Post Contract Phase</a:t>
            </a:r>
          </a:p>
        </p:txBody>
      </p:sp>
      <p:sp>
        <p:nvSpPr>
          <p:cNvPr id="6" name="TextBox 5">
            <a:extLst>
              <a:ext uri="{FF2B5EF4-FFF2-40B4-BE49-F238E27FC236}">
                <a16:creationId xmlns:a16="http://schemas.microsoft.com/office/drawing/2014/main" id="{175BE46F-C536-4546-90CF-8BE1CDAB2330}"/>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79612" y="1828800"/>
            <a:ext cx="7162800" cy="4178300"/>
          </a:xfrm>
        </p:spPr>
        <p:txBody>
          <a:bodyPr/>
          <a:lstStyle/>
          <a:p>
            <a:pPr eaLnBrk="1" hangingPunct="1"/>
            <a:endParaRPr lang="en-US" dirty="0"/>
          </a:p>
          <a:p>
            <a:pPr eaLnBrk="1" hangingPunct="1">
              <a:buClr>
                <a:schemeClr val="accent2"/>
              </a:buClr>
            </a:pPr>
            <a:r>
              <a:rPr lang="en-US" b="1" dirty="0"/>
              <a:t>Obtaining a Judgment</a:t>
            </a:r>
            <a:endParaRPr lang="en-US" dirty="0"/>
          </a:p>
          <a:p>
            <a:pPr lvl="1" eaLnBrk="1" hangingPunct="1">
              <a:buClr>
                <a:schemeClr val="accent2"/>
              </a:buClr>
            </a:pPr>
            <a:r>
              <a:rPr lang="en-US" b="1" dirty="0"/>
              <a:t>Generally good for 10 years (check state law)</a:t>
            </a:r>
            <a:endParaRPr lang="en-US" dirty="0"/>
          </a:p>
          <a:p>
            <a:pPr eaLnBrk="1" hangingPunct="1">
              <a:buClr>
                <a:schemeClr val="accent2"/>
              </a:buClr>
            </a:pPr>
            <a:r>
              <a:rPr lang="en-US" b="1" dirty="0"/>
              <a:t>Executing on the judgment</a:t>
            </a:r>
            <a:endParaRPr lang="en-US" dirty="0"/>
          </a:p>
          <a:p>
            <a:pPr eaLnBrk="1" hangingPunct="1">
              <a:buClr>
                <a:schemeClr val="accent2"/>
              </a:buClr>
            </a:pPr>
            <a:r>
              <a:rPr lang="en-US" b="1" dirty="0"/>
              <a:t>Bankruptcy cautions</a:t>
            </a:r>
            <a:endParaRPr lang="en-US" dirty="0"/>
          </a:p>
        </p:txBody>
      </p:sp>
      <p:sp>
        <p:nvSpPr>
          <p:cNvPr id="3" name="Title 2"/>
          <p:cNvSpPr>
            <a:spLocks noGrp="1"/>
          </p:cNvSpPr>
          <p:nvPr>
            <p:ph type="title"/>
          </p:nvPr>
        </p:nvSpPr>
        <p:spPr/>
        <p:txBody>
          <a:bodyPr/>
          <a:lstStyle/>
          <a:p>
            <a:pPr algn="ctr">
              <a:defRPr/>
            </a:pPr>
            <a:r>
              <a:rPr lang="en-US" dirty="0">
                <a:solidFill>
                  <a:srgbClr val="443C29"/>
                </a:solidFill>
              </a:rPr>
              <a:t>Post Contract Phase</a:t>
            </a:r>
          </a:p>
        </p:txBody>
      </p:sp>
      <p:sp>
        <p:nvSpPr>
          <p:cNvPr id="6" name="TextBox 5">
            <a:extLst>
              <a:ext uri="{FF2B5EF4-FFF2-40B4-BE49-F238E27FC236}">
                <a16:creationId xmlns:a16="http://schemas.microsoft.com/office/drawing/2014/main" id="{4FF1687A-D419-4957-942A-DCB6645E08CD}"/>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441" y="533400"/>
            <a:ext cx="10969943" cy="990600"/>
          </a:xfrm>
        </p:spPr>
        <p:txBody>
          <a:bodyPr anchor="ctr">
            <a:normAutofit/>
          </a:bodyPr>
          <a:lstStyle/>
          <a:p>
            <a:pPr>
              <a:defRPr/>
            </a:pPr>
            <a:r>
              <a:rPr lang="en-US"/>
              <a:t>Litigation Risks</a:t>
            </a:r>
          </a:p>
        </p:txBody>
      </p:sp>
      <p:sp>
        <p:nvSpPr>
          <p:cNvPr id="2" name="Content Placeholder 1"/>
          <p:cNvSpPr>
            <a:spLocks noGrp="1"/>
          </p:cNvSpPr>
          <p:nvPr>
            <p:ph sz="half" idx="1"/>
          </p:nvPr>
        </p:nvSpPr>
        <p:spPr>
          <a:xfrm>
            <a:off x="609441" y="1673352"/>
            <a:ext cx="5383398" cy="4718304"/>
          </a:xfrm>
        </p:spPr>
        <p:txBody>
          <a:bodyPr>
            <a:normAutofit/>
          </a:bodyPr>
          <a:lstStyle/>
          <a:p>
            <a:pPr eaLnBrk="1" hangingPunct="1">
              <a:buClr>
                <a:schemeClr val="accent2"/>
              </a:buClr>
            </a:pPr>
            <a:r>
              <a:rPr lang="en-US" b="1" dirty="0"/>
              <a:t>Whenever a lawsuit is filed to collect on unpaid services, a real risk exists that the client will defend the lawsuit by alleging professional negligence and filing a counterclaim against the plaintiff design professional!!</a:t>
            </a:r>
          </a:p>
          <a:p>
            <a:pPr eaLnBrk="1" hangingPunct="1">
              <a:buFont typeface="Wingdings 3" pitchFamily="18" charset="2"/>
              <a:buNone/>
            </a:pPr>
            <a:endParaRPr lang="en-US" dirty="0"/>
          </a:p>
          <a:p>
            <a:pPr eaLnBrk="1" hangingPunct="1">
              <a:buClr>
                <a:schemeClr val="accent2"/>
              </a:buClr>
            </a:pPr>
            <a:r>
              <a:rPr lang="en-US" b="1" dirty="0"/>
              <a:t>Case Studies</a:t>
            </a:r>
            <a:endParaRPr lang="en-US" dirty="0"/>
          </a:p>
          <a:p>
            <a:pPr eaLnBrk="1" hangingPunct="1">
              <a:buFont typeface="Wingdings 3" pitchFamily="18" charset="2"/>
              <a:buNone/>
            </a:pPr>
            <a:endParaRPr lang="en-US" dirty="0"/>
          </a:p>
        </p:txBody>
      </p:sp>
      <p:pic>
        <p:nvPicPr>
          <p:cNvPr id="6" name="Picture 3" descr="C:\Documents and Settings\debbie.ellenwood\Local Settings\Temporary Internet Files\Content.IE5\03VDBK7H\MC900022409[1].wmf"/>
          <p:cNvPicPr>
            <a:picLocks noChangeAspect="1" noChangeArrowheads="1"/>
          </p:cNvPicPr>
          <p:nvPr/>
        </p:nvPicPr>
        <p:blipFill>
          <a:blip r:embed="rId3" cstate="print"/>
          <a:stretch>
            <a:fillRect/>
          </a:stretch>
        </p:blipFill>
        <p:spPr bwMode="auto">
          <a:xfrm>
            <a:off x="6307794" y="1673352"/>
            <a:ext cx="5159782" cy="4718304"/>
          </a:xfrm>
          <a:prstGeom prst="rect">
            <a:avLst/>
          </a:prstGeom>
          <a:noFill/>
          <a:ln w="9525">
            <a:noFill/>
            <a:miter lim="800000"/>
            <a:headEnd/>
            <a:tailEnd/>
          </a:ln>
        </p:spPr>
      </p:pic>
      <p:sp>
        <p:nvSpPr>
          <p:cNvPr id="7" name="TextBox 6">
            <a:extLst>
              <a:ext uri="{FF2B5EF4-FFF2-40B4-BE49-F238E27FC236}">
                <a16:creationId xmlns:a16="http://schemas.microsoft.com/office/drawing/2014/main" id="{81FAF222-14F4-4071-A4E7-9962A9DC60F6}"/>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441" y="533400"/>
            <a:ext cx="10969943" cy="990600"/>
          </a:xfrm>
        </p:spPr>
        <p:txBody>
          <a:bodyPr anchor="ctr">
            <a:normAutofit/>
          </a:bodyPr>
          <a:lstStyle/>
          <a:p>
            <a:pPr>
              <a:defRPr/>
            </a:pPr>
            <a:r>
              <a:rPr lang="en-US"/>
              <a:t>Conclusion</a:t>
            </a:r>
          </a:p>
        </p:txBody>
      </p:sp>
      <p:sp>
        <p:nvSpPr>
          <p:cNvPr id="2" name="Content Placeholder 1"/>
          <p:cNvSpPr>
            <a:spLocks noGrp="1"/>
          </p:cNvSpPr>
          <p:nvPr>
            <p:ph sz="half" idx="1"/>
          </p:nvPr>
        </p:nvSpPr>
        <p:spPr>
          <a:xfrm>
            <a:off x="609441" y="1673352"/>
            <a:ext cx="5383398" cy="4718304"/>
          </a:xfrm>
        </p:spPr>
        <p:txBody>
          <a:bodyPr>
            <a:normAutofit/>
          </a:bodyPr>
          <a:lstStyle/>
          <a:p>
            <a:pPr eaLnBrk="1" hangingPunct="1">
              <a:buClr>
                <a:schemeClr val="accent2"/>
              </a:buClr>
            </a:pPr>
            <a:r>
              <a:rPr lang="en-US" b="1" dirty="0"/>
              <a:t>Key Take-</a:t>
            </a:r>
            <a:r>
              <a:rPr lang="en-US" b="1" dirty="0" err="1"/>
              <a:t>Aways</a:t>
            </a:r>
            <a:r>
              <a:rPr lang="en-US" b="1" dirty="0"/>
              <a:t>:</a:t>
            </a:r>
            <a:endParaRPr lang="en-US" dirty="0"/>
          </a:p>
          <a:p>
            <a:pPr lvl="1" eaLnBrk="1" hangingPunct="1">
              <a:buClr>
                <a:schemeClr val="accent2"/>
              </a:buClr>
            </a:pPr>
            <a:r>
              <a:rPr lang="en-US" sz="2800" b="1"/>
              <a:t>1)	 Know your client, the project participants and the project</a:t>
            </a:r>
            <a:endParaRPr lang="en-US" sz="2800"/>
          </a:p>
          <a:p>
            <a:pPr lvl="1" eaLnBrk="1" hangingPunct="1">
              <a:buClr>
                <a:schemeClr val="accent2"/>
              </a:buClr>
            </a:pPr>
            <a:r>
              <a:rPr lang="en-US" sz="2800" b="1"/>
              <a:t>2)	 Negotiate clear payment terms using both swords and carrots</a:t>
            </a:r>
            <a:endParaRPr lang="en-US" sz="2800"/>
          </a:p>
          <a:p>
            <a:pPr lvl="1" eaLnBrk="1" hangingPunct="1">
              <a:buClr>
                <a:schemeClr val="accent2"/>
              </a:buClr>
            </a:pPr>
            <a:r>
              <a:rPr lang="en-US" sz="2800" b="1"/>
              <a:t>3)	 Consider special security arrangements for higher risk jobs</a:t>
            </a:r>
            <a:endParaRPr lang="en-US" sz="2800"/>
          </a:p>
        </p:txBody>
      </p:sp>
      <p:pic>
        <p:nvPicPr>
          <p:cNvPr id="23556" name="Picture 4" descr="C:\Documents and Settings\stephanie.correia\Local Settings\Temporary Internet Files\Content.IE5\H0OX0VYC\MP900316451[1].jpg"/>
          <p:cNvPicPr>
            <a:picLocks noChangeAspect="1" noChangeArrowheads="1"/>
          </p:cNvPicPr>
          <p:nvPr/>
        </p:nvPicPr>
        <p:blipFill>
          <a:blip r:embed="rId3" cstate="print"/>
          <a:stretch>
            <a:fillRect/>
          </a:stretch>
        </p:blipFill>
        <p:spPr bwMode="auto">
          <a:xfrm>
            <a:off x="6195986" y="2202149"/>
            <a:ext cx="5383398" cy="3660710"/>
          </a:xfrm>
          <a:prstGeom prst="rect">
            <a:avLst/>
          </a:prstGeom>
          <a:noFill/>
          <a:ln w="9525">
            <a:noFill/>
            <a:miter lim="800000"/>
            <a:headEnd/>
            <a:tailEnd/>
          </a:ln>
        </p:spPr>
      </p:pic>
      <p:sp>
        <p:nvSpPr>
          <p:cNvPr id="6" name="TextBox 5">
            <a:extLst>
              <a:ext uri="{FF2B5EF4-FFF2-40B4-BE49-F238E27FC236}">
                <a16:creationId xmlns:a16="http://schemas.microsoft.com/office/drawing/2014/main" id="{C9924A19-C033-4746-AD63-C1C1A0208ADA}"/>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3556"/>
                                        </p:tgtEl>
                                        <p:attrNameLst>
                                          <p:attrName>style.visibility</p:attrName>
                                        </p:attrNameLst>
                                      </p:cBhvr>
                                      <p:to>
                                        <p:strVal val="visible"/>
                                      </p:to>
                                    </p:set>
                                    <p:anim calcmode="lin" valueType="num">
                                      <p:cBhvr additive="base">
                                        <p:cTn id="27" dur="500" fill="hold"/>
                                        <p:tgtEl>
                                          <p:spTgt spid="23556"/>
                                        </p:tgtEl>
                                        <p:attrNameLst>
                                          <p:attrName>ppt_x</p:attrName>
                                        </p:attrNameLst>
                                      </p:cBhvr>
                                      <p:tavLst>
                                        <p:tav tm="0">
                                          <p:val>
                                            <p:strVal val="#ppt_x"/>
                                          </p:val>
                                        </p:tav>
                                        <p:tav tm="100000">
                                          <p:val>
                                            <p:strVal val="#ppt_x"/>
                                          </p:val>
                                        </p:tav>
                                      </p:tavLst>
                                    </p:anim>
                                    <p:anim calcmode="lin" valueType="num">
                                      <p:cBhvr additive="base">
                                        <p:cTn id="28" dur="500" fill="hold"/>
                                        <p:tgtEl>
                                          <p:spTgt spid="235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441" y="533400"/>
            <a:ext cx="10969943" cy="990600"/>
          </a:xfrm>
        </p:spPr>
        <p:txBody>
          <a:bodyPr anchor="ctr">
            <a:normAutofit/>
          </a:bodyPr>
          <a:lstStyle/>
          <a:p>
            <a:pPr>
              <a:defRPr/>
            </a:pPr>
            <a:r>
              <a:rPr lang="en-US"/>
              <a:t>Conclusion</a:t>
            </a:r>
          </a:p>
        </p:txBody>
      </p:sp>
      <p:sp>
        <p:nvSpPr>
          <p:cNvPr id="2" name="Content Placeholder 1"/>
          <p:cNvSpPr>
            <a:spLocks noGrp="1"/>
          </p:cNvSpPr>
          <p:nvPr>
            <p:ph sz="half" idx="1"/>
          </p:nvPr>
        </p:nvSpPr>
        <p:spPr>
          <a:xfrm>
            <a:off x="609441" y="1673352"/>
            <a:ext cx="5383398" cy="4718304"/>
          </a:xfrm>
        </p:spPr>
        <p:txBody>
          <a:bodyPr>
            <a:normAutofit/>
          </a:bodyPr>
          <a:lstStyle/>
          <a:p>
            <a:pPr eaLnBrk="1" hangingPunct="1">
              <a:lnSpc>
                <a:spcPct val="90000"/>
              </a:lnSpc>
              <a:buClr>
                <a:schemeClr val="accent2"/>
              </a:buClr>
            </a:pPr>
            <a:r>
              <a:rPr lang="en-US" b="1"/>
              <a:t>Key Take-Aways:</a:t>
            </a:r>
            <a:endParaRPr lang="en-US"/>
          </a:p>
          <a:p>
            <a:pPr lvl="1" eaLnBrk="1" hangingPunct="1">
              <a:lnSpc>
                <a:spcPct val="90000"/>
              </a:lnSpc>
              <a:buClr>
                <a:schemeClr val="accent2"/>
              </a:buClr>
            </a:pPr>
            <a:r>
              <a:rPr lang="en-US" sz="2800" b="1"/>
              <a:t>4)	 Know the Prompt Payment and Miller Act requirements for your federal  jobs</a:t>
            </a:r>
            <a:endParaRPr lang="en-US" sz="2800"/>
          </a:p>
          <a:p>
            <a:pPr lvl="1" eaLnBrk="1" hangingPunct="1">
              <a:lnSpc>
                <a:spcPct val="90000"/>
              </a:lnSpc>
              <a:buClr>
                <a:schemeClr val="accent2"/>
              </a:buClr>
            </a:pPr>
            <a:r>
              <a:rPr lang="en-US" sz="2800" b="1"/>
              <a:t>5)	 Maintain an internal procedure for lien timelines and decisions</a:t>
            </a:r>
            <a:endParaRPr lang="en-US" sz="2800"/>
          </a:p>
          <a:p>
            <a:pPr lvl="1" eaLnBrk="1" hangingPunct="1">
              <a:lnSpc>
                <a:spcPct val="90000"/>
              </a:lnSpc>
              <a:buClr>
                <a:schemeClr val="accent2"/>
              </a:buClr>
            </a:pPr>
            <a:r>
              <a:rPr lang="en-US" sz="2800" b="1"/>
              <a:t>6) Make sure decision to file a lawsuit is an informed decision</a:t>
            </a:r>
            <a:endParaRPr lang="en-US" sz="2800"/>
          </a:p>
        </p:txBody>
      </p:sp>
      <p:sp>
        <p:nvSpPr>
          <p:cNvPr id="8" name="Content Placeholder 3">
            <a:extLst>
              <a:ext uri="{FF2B5EF4-FFF2-40B4-BE49-F238E27FC236}">
                <a16:creationId xmlns:a16="http://schemas.microsoft.com/office/drawing/2014/main" id="{3FC02AAB-C5AD-44B7-92D2-25A6C9FA2BB4}"/>
              </a:ext>
            </a:extLst>
          </p:cNvPr>
          <p:cNvSpPr>
            <a:spLocks noGrp="1"/>
          </p:cNvSpPr>
          <p:nvPr>
            <p:ph sz="half" idx="2"/>
          </p:nvPr>
        </p:nvSpPr>
        <p:spPr>
          <a:xfrm>
            <a:off x="6195986" y="1673352"/>
            <a:ext cx="5383398" cy="4718304"/>
          </a:xfrm>
        </p:spPr>
        <p:txBody>
          <a:bodyPr/>
          <a:lstStyle/>
          <a:p>
            <a:endParaRPr lang="en-US"/>
          </a:p>
        </p:txBody>
      </p:sp>
      <p:sp>
        <p:nvSpPr>
          <p:cNvPr id="6" name="TextBox 5">
            <a:extLst>
              <a:ext uri="{FF2B5EF4-FFF2-40B4-BE49-F238E27FC236}">
                <a16:creationId xmlns:a16="http://schemas.microsoft.com/office/drawing/2014/main" id="{5868621C-F05A-41D2-89CB-D4B9A6B78070}"/>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additive="base">
                                        <p:cTn id="11"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
                                            <p:txEl>
                                              <p:pRg st="0" end="0"/>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 calcmode="lin" valueType="num">
                                      <p:cBhvr additive="base">
                                        <p:cTn id="15" dur="500" fill="hold"/>
                                        <p:tgtEl>
                                          <p:spTgt spid="2">
                                            <p:txEl>
                                              <p:pRg st="1" end="1"/>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2">
                                            <p:txEl>
                                              <p:pRg st="1" end="1"/>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5912" b="20063"/>
          <a:stretch/>
        </p:blipFill>
        <p:spPr bwMode="auto">
          <a:xfrm>
            <a:off x="4189412" y="581023"/>
            <a:ext cx="5087938" cy="3257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402429" y="3962400"/>
            <a:ext cx="11430000" cy="2209800"/>
          </a:xfrm>
        </p:spPr>
        <p:txBody>
          <a:bodyPr>
            <a:normAutofit/>
          </a:bodyPr>
          <a:lstStyle/>
          <a:p>
            <a:pPr marL="0" indent="0">
              <a:buNone/>
            </a:pPr>
            <a:endParaRPr lang="en-US" dirty="0"/>
          </a:p>
          <a:p>
            <a:pPr marL="0" indent="0" algn="ctr">
              <a:buNone/>
            </a:pPr>
            <a:r>
              <a:rPr lang="en-US" sz="2000" dirty="0"/>
              <a:t>One Convention Place, 701 Pike Street, Suite 1400, Seattle, WA 98101</a:t>
            </a:r>
          </a:p>
        </p:txBody>
      </p:sp>
      <p:sp>
        <p:nvSpPr>
          <p:cNvPr id="4" name="TextBox 3">
            <a:extLst>
              <a:ext uri="{FF2B5EF4-FFF2-40B4-BE49-F238E27FC236}">
                <a16:creationId xmlns:a16="http://schemas.microsoft.com/office/drawing/2014/main" id="{3027B825-B957-4917-BCAF-D72D97DB5F5F}"/>
              </a:ext>
            </a:extLst>
          </p:cNvPr>
          <p:cNvSpPr txBox="1"/>
          <p:nvPr/>
        </p:nvSpPr>
        <p:spPr>
          <a:xfrm>
            <a:off x="150812" y="6400800"/>
            <a:ext cx="3200400" cy="338554"/>
          </a:xfrm>
          <a:prstGeom prst="rect">
            <a:avLst/>
          </a:prstGeom>
          <a:noFill/>
        </p:spPr>
        <p:txBody>
          <a:bodyPr wrap="square" rtlCol="0">
            <a:spAutoFit/>
          </a:bodyPr>
          <a:lstStyle/>
          <a:p>
            <a:r>
              <a:rPr lang="en-US" sz="800" dirty="0"/>
              <a:t>© 2018 – 2021 David K. Eckberg, Betts, Patterson &amp; Mines, P.S.</a:t>
            </a:r>
          </a:p>
          <a:p>
            <a:r>
              <a:rPr lang="en-US" sz="800" dirty="0"/>
              <a:t>Disclaimer: Legal information is not legal advice</a:t>
            </a:r>
          </a:p>
        </p:txBody>
      </p:sp>
    </p:spTree>
    <p:extLst>
      <p:ext uri="{BB962C8B-B14F-4D97-AF65-F5344CB8AC3E}">
        <p14:creationId xmlns:p14="http://schemas.microsoft.com/office/powerpoint/2010/main" val="6399316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16D7BA07601A14D91FEFDB99C53BACD" ma:contentTypeVersion="6" ma:contentTypeDescription="Create a new document." ma:contentTypeScope="" ma:versionID="8b3e2eccd25b7238a955c0955f695170">
  <xsd:schema xmlns:xsd="http://www.w3.org/2001/XMLSchema" xmlns:xs="http://www.w3.org/2001/XMLSchema" xmlns:p="http://schemas.microsoft.com/office/2006/metadata/properties" xmlns:ns2="0661163f-6308-46b8-b41a-d696100af637" targetNamespace="http://schemas.microsoft.com/office/2006/metadata/properties" ma:root="true" ma:fieldsID="a7865006e9c4440d05a2aa31134d3b81" ns2:_="">
    <xsd:import namespace="0661163f-6308-46b8-b41a-d696100af6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Designation" minOccurs="0"/>
                <xsd:element ref="ns2:Designation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61163f-6308-46b8-b41a-d696100af6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Designation" ma:index="12" nillable="true" ma:displayName="Designation" ma:format="Dropdown" ma:internalName="Designation">
      <xsd:simpleType>
        <xsd:restriction base="dms:Choice">
          <xsd:enumeration value="Choice 1"/>
          <xsd:enumeration value="Choice 2"/>
          <xsd:enumeration value="Choice 3"/>
        </xsd:restriction>
      </xsd:simpleType>
    </xsd:element>
    <xsd:element name="Designation2" ma:index="13" nillable="true" ma:displayName="Designation 2" ma:format="Dropdown" ma:internalName="Designation2">
      <xsd:simpleType>
        <xsd:restriction base="dms:Choice">
          <xsd:enumeration value="Mergers &amp; Acquisitions"/>
          <xsd:enumeration value="Environmental Law"/>
          <xsd:enumeration value="General Counsel"/>
          <xsd:enumeration value="Employment Matters"/>
          <xsd:enumeration value="Corporate Structuring"/>
          <xsd:enumeration value="Owner and Management Matters"/>
          <xsd:enumeration value="Ownership Transition"/>
          <xsd:enumeration value="Collections"/>
          <xsd:enumeration value="Intellectual Property"/>
          <xsd:enumeration value="Professional Licensing"/>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esignation2 xmlns="0661163f-6308-46b8-b41a-d696100af637" xsi:nil="true"/>
    <Designation xmlns="0661163f-6308-46b8-b41a-d696100af637" xsi:nil="true"/>
  </documentManagement>
</p:properties>
</file>

<file path=customXml/itemProps1.xml><?xml version="1.0" encoding="utf-8"?>
<ds:datastoreItem xmlns:ds="http://schemas.openxmlformats.org/officeDocument/2006/customXml" ds:itemID="{5C81D83C-AC06-4C85-AFCB-F657FDE6DCCA}"/>
</file>

<file path=customXml/itemProps2.xml><?xml version="1.0" encoding="utf-8"?>
<ds:datastoreItem xmlns:ds="http://schemas.openxmlformats.org/officeDocument/2006/customXml" ds:itemID="{2196D7B9-A47F-4350-A9E9-CE3D3BBB218F}"/>
</file>

<file path=customXml/itemProps3.xml><?xml version="1.0" encoding="utf-8"?>
<ds:datastoreItem xmlns:ds="http://schemas.openxmlformats.org/officeDocument/2006/customXml" ds:itemID="{87480C4E-48FD-4A6B-87FB-C70628AD92DA}"/>
</file>

<file path=docProps/app.xml><?xml version="1.0" encoding="utf-8"?>
<Properties xmlns="http://schemas.openxmlformats.org/officeDocument/2006/extended-properties" xmlns:vt="http://schemas.openxmlformats.org/officeDocument/2006/docPropsVTypes">
  <TotalTime>183</TotalTime>
  <Words>1636</Words>
  <Application>Microsoft Office PowerPoint</Application>
  <PresentationFormat>Custom</PresentationFormat>
  <Paragraphs>219</Paragraphs>
  <Slides>26</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Aharoni</vt:lpstr>
      <vt:lpstr>Arial</vt:lpstr>
      <vt:lpstr>Calibri</vt:lpstr>
      <vt:lpstr>Verdana</vt:lpstr>
      <vt:lpstr>Wingdings 3</vt:lpstr>
      <vt:lpstr>Clarity</vt:lpstr>
      <vt:lpstr>PROTECTING YOUR FEES Managing professional fees, risk management webinar</vt:lpstr>
      <vt:lpstr>Introduction/Overview</vt:lpstr>
      <vt:lpstr>Pre-Contract Phase</vt:lpstr>
      <vt:lpstr>Pre-Contract Phase</vt:lpstr>
      <vt:lpstr>Contract Phase</vt:lpstr>
      <vt:lpstr>Contract Phase</vt:lpstr>
      <vt:lpstr>Contract Phase</vt:lpstr>
      <vt:lpstr>Contract Phase</vt:lpstr>
      <vt:lpstr>Contract Phase</vt:lpstr>
      <vt:lpstr>Contract Phase</vt:lpstr>
      <vt:lpstr>Contract Phase</vt:lpstr>
      <vt:lpstr>Statutory Assistance on Federal Contracts</vt:lpstr>
      <vt:lpstr>Statutory Assistance on Federal Contracts</vt:lpstr>
      <vt:lpstr>Statutory Assistance on Federal Contracts</vt:lpstr>
      <vt:lpstr>Statutory Assistance on Federal Contracts</vt:lpstr>
      <vt:lpstr>Statutory Assistance on Federal Contracts</vt:lpstr>
      <vt:lpstr>Liens</vt:lpstr>
      <vt:lpstr>Liens</vt:lpstr>
      <vt:lpstr>Liens</vt:lpstr>
      <vt:lpstr>Post Contract Phase</vt:lpstr>
      <vt:lpstr>Post Contract Phase</vt:lpstr>
      <vt:lpstr>Post Contract Phase</vt:lpstr>
      <vt:lpstr>Litigation Risks</vt:lpstr>
      <vt:lpstr>Conclusion</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PROTECTING YOUR FEES Managing professional fees, risk management webinar</dc:title>
  <dc:creator>Elizabeth Kruh</dc:creator>
  <cp:lastModifiedBy>Elizabeth Kruh</cp:lastModifiedBy>
  <cp:revision>7</cp:revision>
  <dcterms:created xsi:type="dcterms:W3CDTF">2021-01-19T18:10:04Z</dcterms:created>
  <dcterms:modified xsi:type="dcterms:W3CDTF">2021-01-19T21:15:38Z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0x010100B16D7BA07601A14D91FEFDB99C53BACD</vt:lpwstr>
  </property>
</Properties>
</file>